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7" r:id="rId2"/>
    <p:sldId id="282" r:id="rId3"/>
    <p:sldId id="259" r:id="rId4"/>
    <p:sldId id="260" r:id="rId5"/>
    <p:sldId id="261" r:id="rId6"/>
    <p:sldId id="284" r:id="rId7"/>
    <p:sldId id="262" r:id="rId8"/>
    <p:sldId id="285" r:id="rId9"/>
    <p:sldId id="264" r:id="rId10"/>
    <p:sldId id="265" r:id="rId11"/>
    <p:sldId id="266" r:id="rId12"/>
    <p:sldId id="287" r:id="rId13"/>
    <p:sldId id="267" r:id="rId14"/>
    <p:sldId id="268" r:id="rId15"/>
    <p:sldId id="269" r:id="rId16"/>
    <p:sldId id="270" r:id="rId17"/>
    <p:sldId id="293" r:id="rId18"/>
    <p:sldId id="294" r:id="rId19"/>
    <p:sldId id="295" r:id="rId20"/>
    <p:sldId id="296" r:id="rId21"/>
    <p:sldId id="297" r:id="rId22"/>
    <p:sldId id="298" r:id="rId23"/>
    <p:sldId id="299" r:id="rId24"/>
    <p:sldId id="300" r:id="rId25"/>
    <p:sldId id="301" r:id="rId26"/>
    <p:sldId id="288" r:id="rId27"/>
    <p:sldId id="333" r:id="rId28"/>
    <p:sldId id="332" r:id="rId29"/>
    <p:sldId id="334" r:id="rId30"/>
    <p:sldId id="335" r:id="rId31"/>
    <p:sldId id="336" r:id="rId32"/>
    <p:sldId id="337" r:id="rId33"/>
    <p:sldId id="338" r:id="rId34"/>
    <p:sldId id="339" r:id="rId35"/>
    <p:sldId id="340" r:id="rId36"/>
    <p:sldId id="341" r:id="rId37"/>
    <p:sldId id="344" r:id="rId38"/>
    <p:sldId id="348" r:id="rId39"/>
    <p:sldId id="346" r:id="rId40"/>
    <p:sldId id="347" r:id="rId41"/>
    <p:sldId id="302" r:id="rId42"/>
    <p:sldId id="306" r:id="rId43"/>
    <p:sldId id="273" r:id="rId44"/>
    <p:sldId id="274" r:id="rId45"/>
    <p:sldId id="303" r:id="rId46"/>
    <p:sldId id="304" r:id="rId47"/>
    <p:sldId id="305" r:id="rId48"/>
    <p:sldId id="326" r:id="rId49"/>
    <p:sldId id="324" r:id="rId50"/>
    <p:sldId id="323" r:id="rId51"/>
    <p:sldId id="322" r:id="rId52"/>
    <p:sldId id="321" r:id="rId53"/>
    <p:sldId id="320" r:id="rId54"/>
    <p:sldId id="307" r:id="rId55"/>
    <p:sldId id="308" r:id="rId56"/>
    <p:sldId id="327" r:id="rId57"/>
    <p:sldId id="328" r:id="rId58"/>
    <p:sldId id="310" r:id="rId59"/>
    <p:sldId id="311" r:id="rId60"/>
    <p:sldId id="329" r:id="rId61"/>
    <p:sldId id="330" r:id="rId62"/>
    <p:sldId id="312" r:id="rId63"/>
    <p:sldId id="313" r:id="rId64"/>
    <p:sldId id="314" r:id="rId65"/>
    <p:sldId id="331" r:id="rId66"/>
    <p:sldId id="315" r:id="rId67"/>
    <p:sldId id="316" r:id="rId6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SMOUDI LILIA" initials="ML" lastIdx="0" clrIdx="0">
    <p:extLst>
      <p:ext uri="{19B8F6BF-5375-455C-9EA6-DF929625EA0E}">
        <p15:presenceInfo xmlns:p15="http://schemas.microsoft.com/office/powerpoint/2012/main" userId="ea3ae28050bbe7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C5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94660"/>
  </p:normalViewPr>
  <p:slideViewPr>
    <p:cSldViewPr snapToGrid="0">
      <p:cViewPr varScale="1">
        <p:scale>
          <a:sx n="70" d="100"/>
          <a:sy n="70" d="100"/>
        </p:scale>
        <p:origin x="804" y="72"/>
      </p:cViewPr>
      <p:guideLst/>
    </p:cSldViewPr>
  </p:slideViewPr>
  <p:notesTextViewPr>
    <p:cViewPr>
      <p:scale>
        <a:sx n="1" d="1"/>
        <a:sy n="1" d="1"/>
      </p:scale>
      <p:origin x="0" y="0"/>
    </p:cViewPr>
  </p:notesTextViewPr>
  <p:sorterViewPr>
    <p:cViewPr>
      <p:scale>
        <a:sx n="100" d="100"/>
        <a:sy n="100" d="100"/>
      </p:scale>
      <p:origin x="0" y="-113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328D98-F574-4328-AD2D-3E7E1AB6CEF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43DA06CE-717C-428D-A258-C4C7EBB06F18}">
      <dgm:prSet phldrT="[Texte]"/>
      <dgm:spPr/>
      <dgm:t>
        <a:bodyPr/>
        <a:lstStyle/>
        <a:p>
          <a:r>
            <a:rPr lang="fr-FR" dirty="0">
              <a:solidFill>
                <a:schemeClr val="accent6"/>
              </a:solidFill>
            </a:rPr>
            <a:t>1</a:t>
          </a:r>
        </a:p>
      </dgm:t>
    </dgm:pt>
    <dgm:pt modelId="{15AB1928-E5BF-4163-96A8-EC42341DBCBE}" type="parTrans" cxnId="{535CD58C-8A2E-4A34-81C4-958812057C63}">
      <dgm:prSet/>
      <dgm:spPr/>
      <dgm:t>
        <a:bodyPr/>
        <a:lstStyle/>
        <a:p>
          <a:endParaRPr lang="fr-FR"/>
        </a:p>
      </dgm:t>
    </dgm:pt>
    <dgm:pt modelId="{7BF294B2-9B92-4624-9BFB-E83B01645A40}" type="sibTrans" cxnId="{535CD58C-8A2E-4A34-81C4-958812057C63}">
      <dgm:prSet/>
      <dgm:spPr/>
      <dgm:t>
        <a:bodyPr/>
        <a:lstStyle/>
        <a:p>
          <a:endParaRPr lang="fr-FR"/>
        </a:p>
      </dgm:t>
    </dgm:pt>
    <dgm:pt modelId="{EECC1469-EFB9-45A4-AB05-3A56D778AB9D}">
      <dgm:prSet phldrT="[Texte]"/>
      <dgm:spPr>
        <a:solidFill>
          <a:schemeClr val="accent6">
            <a:lumMod val="50000"/>
            <a:alpha val="90000"/>
          </a:schemeClr>
        </a:solidFill>
      </dgm:spPr>
      <dgm:t>
        <a:bodyPr/>
        <a:lstStyle/>
        <a:p>
          <a:r>
            <a:rPr lang="fr-FR" dirty="0">
              <a:solidFill>
                <a:schemeClr val="accent6"/>
              </a:solidFill>
            </a:rPr>
            <a:t>Diagnostic Externe de l’environnement</a:t>
          </a:r>
        </a:p>
      </dgm:t>
    </dgm:pt>
    <dgm:pt modelId="{DD89BB91-B34D-4C10-B575-E5C34DBB9CA8}" type="parTrans" cxnId="{003EC81C-3DD9-4BB9-8B0A-27D4D49DCDFA}">
      <dgm:prSet/>
      <dgm:spPr/>
      <dgm:t>
        <a:bodyPr/>
        <a:lstStyle/>
        <a:p>
          <a:endParaRPr lang="fr-FR"/>
        </a:p>
      </dgm:t>
    </dgm:pt>
    <dgm:pt modelId="{2B606B7A-B78D-43B0-99B5-2D8595DEE98F}" type="sibTrans" cxnId="{003EC81C-3DD9-4BB9-8B0A-27D4D49DCDFA}">
      <dgm:prSet/>
      <dgm:spPr/>
      <dgm:t>
        <a:bodyPr/>
        <a:lstStyle/>
        <a:p>
          <a:endParaRPr lang="fr-FR"/>
        </a:p>
      </dgm:t>
    </dgm:pt>
    <dgm:pt modelId="{B05EFA58-C153-4A0A-A28D-F82C4495CB3A}">
      <dgm:prSet phldrT="[Texte]"/>
      <dgm:spPr>
        <a:solidFill>
          <a:schemeClr val="accent6">
            <a:lumMod val="50000"/>
            <a:alpha val="90000"/>
          </a:schemeClr>
        </a:solidFill>
      </dgm:spPr>
      <dgm:t>
        <a:bodyPr/>
        <a:lstStyle/>
        <a:p>
          <a:r>
            <a:rPr lang="fr-FR" dirty="0">
              <a:solidFill>
                <a:schemeClr val="accent6"/>
              </a:solidFill>
            </a:rPr>
            <a:t>Diagnostic Interne du projet</a:t>
          </a:r>
        </a:p>
      </dgm:t>
    </dgm:pt>
    <dgm:pt modelId="{9DA400B1-2C95-4727-BB01-A2B5A2EC9982}" type="parTrans" cxnId="{95D32F16-4252-4570-B8C5-0DE99A8148AA}">
      <dgm:prSet/>
      <dgm:spPr/>
      <dgm:t>
        <a:bodyPr/>
        <a:lstStyle/>
        <a:p>
          <a:endParaRPr lang="fr-FR"/>
        </a:p>
      </dgm:t>
    </dgm:pt>
    <dgm:pt modelId="{1EE0F56F-0202-4BBC-8D8E-4B6708519C54}" type="sibTrans" cxnId="{95D32F16-4252-4570-B8C5-0DE99A8148AA}">
      <dgm:prSet/>
      <dgm:spPr/>
      <dgm:t>
        <a:bodyPr/>
        <a:lstStyle/>
        <a:p>
          <a:endParaRPr lang="fr-FR"/>
        </a:p>
      </dgm:t>
    </dgm:pt>
    <dgm:pt modelId="{D4A77AEF-F4F3-4218-A60B-50C4F05DCAA5}">
      <dgm:prSet phldrT="[Texte]"/>
      <dgm:spPr/>
      <dgm:t>
        <a:bodyPr/>
        <a:lstStyle/>
        <a:p>
          <a:r>
            <a:rPr lang="fr-FR" dirty="0">
              <a:solidFill>
                <a:schemeClr val="accent6"/>
              </a:solidFill>
            </a:rPr>
            <a:t>2</a:t>
          </a:r>
        </a:p>
      </dgm:t>
    </dgm:pt>
    <dgm:pt modelId="{81F6ED8E-DF9A-4F46-8CB3-134B91E8845F}" type="parTrans" cxnId="{DBD76ABB-961F-443E-9524-1998DFA867B2}">
      <dgm:prSet/>
      <dgm:spPr/>
      <dgm:t>
        <a:bodyPr/>
        <a:lstStyle/>
        <a:p>
          <a:endParaRPr lang="fr-FR"/>
        </a:p>
      </dgm:t>
    </dgm:pt>
    <dgm:pt modelId="{8532622A-49CF-4081-9A09-A51EA80CB46C}" type="sibTrans" cxnId="{DBD76ABB-961F-443E-9524-1998DFA867B2}">
      <dgm:prSet/>
      <dgm:spPr/>
      <dgm:t>
        <a:bodyPr/>
        <a:lstStyle/>
        <a:p>
          <a:endParaRPr lang="fr-FR"/>
        </a:p>
      </dgm:t>
    </dgm:pt>
    <dgm:pt modelId="{F24117AF-BCB0-4CA8-9484-4D2E43A99F14}">
      <dgm:prSet phldrT="[Texte]"/>
      <dgm:spPr>
        <a:solidFill>
          <a:schemeClr val="accent6">
            <a:lumMod val="50000"/>
            <a:alpha val="90000"/>
          </a:schemeClr>
        </a:solidFill>
      </dgm:spPr>
      <dgm:t>
        <a:bodyPr/>
        <a:lstStyle/>
        <a:p>
          <a:r>
            <a:rPr lang="fr-FR" dirty="0">
              <a:solidFill>
                <a:schemeClr val="accent6"/>
              </a:solidFill>
            </a:rPr>
            <a:t>Identification de la vision et de la mission</a:t>
          </a:r>
        </a:p>
      </dgm:t>
    </dgm:pt>
    <dgm:pt modelId="{CF062B3E-62A4-4E02-BCB8-C454069A4A6D}" type="parTrans" cxnId="{7569FC2B-731F-4C34-993B-593BABB133FB}">
      <dgm:prSet/>
      <dgm:spPr/>
      <dgm:t>
        <a:bodyPr/>
        <a:lstStyle/>
        <a:p>
          <a:endParaRPr lang="fr-FR"/>
        </a:p>
      </dgm:t>
    </dgm:pt>
    <dgm:pt modelId="{E12E121A-39CB-4E50-84C6-343657D45747}" type="sibTrans" cxnId="{7569FC2B-731F-4C34-993B-593BABB133FB}">
      <dgm:prSet/>
      <dgm:spPr/>
      <dgm:t>
        <a:bodyPr/>
        <a:lstStyle/>
        <a:p>
          <a:endParaRPr lang="fr-FR"/>
        </a:p>
      </dgm:t>
    </dgm:pt>
    <dgm:pt modelId="{0B4195E9-F110-419E-8E3F-888C79D80B41}">
      <dgm:prSet phldrT="[Texte]"/>
      <dgm:spPr>
        <a:solidFill>
          <a:schemeClr val="accent6">
            <a:lumMod val="50000"/>
            <a:alpha val="90000"/>
          </a:schemeClr>
        </a:solidFill>
      </dgm:spPr>
      <dgm:t>
        <a:bodyPr/>
        <a:lstStyle/>
        <a:p>
          <a:r>
            <a:rPr lang="fr-FR" dirty="0">
              <a:solidFill>
                <a:schemeClr val="accent6"/>
              </a:solidFill>
            </a:rPr>
            <a:t>La décliner en objectifs et sous-objectifs</a:t>
          </a:r>
        </a:p>
      </dgm:t>
    </dgm:pt>
    <dgm:pt modelId="{C71AE7D6-F48D-4D61-9B3F-5F29521B8578}" type="parTrans" cxnId="{45BB9E2A-5064-4C5F-81CA-59E3790B13AB}">
      <dgm:prSet/>
      <dgm:spPr/>
      <dgm:t>
        <a:bodyPr/>
        <a:lstStyle/>
        <a:p>
          <a:endParaRPr lang="fr-FR"/>
        </a:p>
      </dgm:t>
    </dgm:pt>
    <dgm:pt modelId="{7AA91FC3-D2B8-40E4-BEA7-B4199F63D300}" type="sibTrans" cxnId="{45BB9E2A-5064-4C5F-81CA-59E3790B13AB}">
      <dgm:prSet/>
      <dgm:spPr/>
      <dgm:t>
        <a:bodyPr/>
        <a:lstStyle/>
        <a:p>
          <a:endParaRPr lang="fr-FR"/>
        </a:p>
      </dgm:t>
    </dgm:pt>
    <dgm:pt modelId="{D06EA384-DD4E-4A02-B677-586C92A05926}">
      <dgm:prSet phldrT="[Texte]"/>
      <dgm:spPr/>
      <dgm:t>
        <a:bodyPr/>
        <a:lstStyle/>
        <a:p>
          <a:r>
            <a:rPr lang="fr-FR" dirty="0">
              <a:solidFill>
                <a:schemeClr val="accent6"/>
              </a:solidFill>
            </a:rPr>
            <a:t>3</a:t>
          </a:r>
        </a:p>
      </dgm:t>
    </dgm:pt>
    <dgm:pt modelId="{D902C49E-DA13-4603-BFBD-69E7E71AB2E4}" type="parTrans" cxnId="{C30750ED-BD59-4384-ACA9-B65DD3AC7476}">
      <dgm:prSet/>
      <dgm:spPr/>
      <dgm:t>
        <a:bodyPr/>
        <a:lstStyle/>
        <a:p>
          <a:endParaRPr lang="fr-FR"/>
        </a:p>
      </dgm:t>
    </dgm:pt>
    <dgm:pt modelId="{97763729-FCD4-4684-8A21-BF19BBB5198F}" type="sibTrans" cxnId="{C30750ED-BD59-4384-ACA9-B65DD3AC7476}">
      <dgm:prSet/>
      <dgm:spPr/>
      <dgm:t>
        <a:bodyPr/>
        <a:lstStyle/>
        <a:p>
          <a:endParaRPr lang="fr-FR"/>
        </a:p>
      </dgm:t>
    </dgm:pt>
    <dgm:pt modelId="{73576707-D04F-482F-B645-9CEA4BCAD291}">
      <dgm:prSet phldrT="[Texte]"/>
      <dgm:spPr>
        <a:solidFill>
          <a:schemeClr val="accent6">
            <a:lumMod val="50000"/>
            <a:alpha val="90000"/>
          </a:schemeClr>
        </a:solidFill>
      </dgm:spPr>
      <dgm:t>
        <a:bodyPr/>
        <a:lstStyle/>
        <a:p>
          <a:r>
            <a:rPr lang="fr-FR" dirty="0">
              <a:solidFill>
                <a:schemeClr val="accent6"/>
              </a:solidFill>
            </a:rPr>
            <a:t>Elaboration des stratégies</a:t>
          </a:r>
        </a:p>
      </dgm:t>
    </dgm:pt>
    <dgm:pt modelId="{0FA233C8-6D49-4266-A001-59C90B04E927}" type="parTrans" cxnId="{05BCCE70-4DB0-4B8E-8EA3-247C982C86B5}">
      <dgm:prSet/>
      <dgm:spPr/>
      <dgm:t>
        <a:bodyPr/>
        <a:lstStyle/>
        <a:p>
          <a:endParaRPr lang="fr-FR"/>
        </a:p>
      </dgm:t>
    </dgm:pt>
    <dgm:pt modelId="{496AC643-BAF3-4EEE-9043-AE4036B90FD0}" type="sibTrans" cxnId="{05BCCE70-4DB0-4B8E-8EA3-247C982C86B5}">
      <dgm:prSet/>
      <dgm:spPr/>
      <dgm:t>
        <a:bodyPr/>
        <a:lstStyle/>
        <a:p>
          <a:endParaRPr lang="fr-FR"/>
        </a:p>
      </dgm:t>
    </dgm:pt>
    <dgm:pt modelId="{474B89B2-0F4F-442D-B149-1F1A81071616}">
      <dgm:prSet phldrT="[Texte]"/>
      <dgm:spPr>
        <a:solidFill>
          <a:schemeClr val="accent6">
            <a:lumMod val="50000"/>
            <a:alpha val="90000"/>
          </a:schemeClr>
        </a:solidFill>
      </dgm:spPr>
      <dgm:t>
        <a:bodyPr/>
        <a:lstStyle/>
        <a:p>
          <a:r>
            <a:rPr lang="fr-FR" dirty="0">
              <a:solidFill>
                <a:schemeClr val="accent6"/>
              </a:solidFill>
            </a:rPr>
            <a:t>Définition des plans</a:t>
          </a:r>
        </a:p>
      </dgm:t>
    </dgm:pt>
    <dgm:pt modelId="{4A6972B2-884D-4384-8CBE-59F94A9A69EC}" type="parTrans" cxnId="{FA51B208-481B-41A8-9620-22FA71E4C026}">
      <dgm:prSet/>
      <dgm:spPr/>
      <dgm:t>
        <a:bodyPr/>
        <a:lstStyle/>
        <a:p>
          <a:endParaRPr lang="fr-FR"/>
        </a:p>
      </dgm:t>
    </dgm:pt>
    <dgm:pt modelId="{F7F9D16F-39A3-47E4-A793-E7B0230AC224}" type="sibTrans" cxnId="{FA51B208-481B-41A8-9620-22FA71E4C026}">
      <dgm:prSet/>
      <dgm:spPr/>
      <dgm:t>
        <a:bodyPr/>
        <a:lstStyle/>
        <a:p>
          <a:endParaRPr lang="fr-FR"/>
        </a:p>
      </dgm:t>
    </dgm:pt>
    <dgm:pt modelId="{ACDAB9E7-4E69-4369-84B9-41C9BE5A25CE}" type="pres">
      <dgm:prSet presAssocID="{B0328D98-F574-4328-AD2D-3E7E1AB6CEFF}" presName="linearFlow" presStyleCnt="0">
        <dgm:presLayoutVars>
          <dgm:dir/>
          <dgm:animLvl val="lvl"/>
          <dgm:resizeHandles val="exact"/>
        </dgm:presLayoutVars>
      </dgm:prSet>
      <dgm:spPr/>
      <dgm:t>
        <a:bodyPr/>
        <a:lstStyle/>
        <a:p>
          <a:endParaRPr lang="fr-FR"/>
        </a:p>
      </dgm:t>
    </dgm:pt>
    <dgm:pt modelId="{8BBC7ADD-C207-4AAA-9AC3-61D6655D1988}" type="pres">
      <dgm:prSet presAssocID="{43DA06CE-717C-428D-A258-C4C7EBB06F18}" presName="composite" presStyleCnt="0"/>
      <dgm:spPr/>
    </dgm:pt>
    <dgm:pt modelId="{4810D81C-C4EF-48DC-ACC3-FB4113E05D32}" type="pres">
      <dgm:prSet presAssocID="{43DA06CE-717C-428D-A258-C4C7EBB06F18}" presName="parentText" presStyleLbl="alignNode1" presStyleIdx="0" presStyleCnt="3" custLinFactNeighborX="-911" custLinFactNeighborY="3484">
        <dgm:presLayoutVars>
          <dgm:chMax val="1"/>
          <dgm:bulletEnabled val="1"/>
        </dgm:presLayoutVars>
      </dgm:prSet>
      <dgm:spPr/>
      <dgm:t>
        <a:bodyPr/>
        <a:lstStyle/>
        <a:p>
          <a:endParaRPr lang="fr-FR"/>
        </a:p>
      </dgm:t>
    </dgm:pt>
    <dgm:pt modelId="{EC626F82-DD5D-495E-82D5-293F7D096D6F}" type="pres">
      <dgm:prSet presAssocID="{43DA06CE-717C-428D-A258-C4C7EBB06F18}" presName="descendantText" presStyleLbl="alignAcc1" presStyleIdx="0" presStyleCnt="3" custLinFactNeighborY="3865">
        <dgm:presLayoutVars>
          <dgm:bulletEnabled val="1"/>
        </dgm:presLayoutVars>
      </dgm:prSet>
      <dgm:spPr/>
      <dgm:t>
        <a:bodyPr/>
        <a:lstStyle/>
        <a:p>
          <a:endParaRPr lang="fr-FR"/>
        </a:p>
      </dgm:t>
    </dgm:pt>
    <dgm:pt modelId="{8950214B-9C96-4535-AC49-F447938EA72E}" type="pres">
      <dgm:prSet presAssocID="{7BF294B2-9B92-4624-9BFB-E83B01645A40}" presName="sp" presStyleCnt="0"/>
      <dgm:spPr/>
    </dgm:pt>
    <dgm:pt modelId="{32217378-58C4-411B-8000-D4187D0E5D39}" type="pres">
      <dgm:prSet presAssocID="{D4A77AEF-F4F3-4218-A60B-50C4F05DCAA5}" presName="composite" presStyleCnt="0"/>
      <dgm:spPr/>
    </dgm:pt>
    <dgm:pt modelId="{E2FCA6A4-EAF7-4254-9ECE-218577640C6A}" type="pres">
      <dgm:prSet presAssocID="{D4A77AEF-F4F3-4218-A60B-50C4F05DCAA5}" presName="parentText" presStyleLbl="alignNode1" presStyleIdx="1" presStyleCnt="3">
        <dgm:presLayoutVars>
          <dgm:chMax val="1"/>
          <dgm:bulletEnabled val="1"/>
        </dgm:presLayoutVars>
      </dgm:prSet>
      <dgm:spPr/>
      <dgm:t>
        <a:bodyPr/>
        <a:lstStyle/>
        <a:p>
          <a:endParaRPr lang="fr-FR"/>
        </a:p>
      </dgm:t>
    </dgm:pt>
    <dgm:pt modelId="{01A38803-9DEE-42A7-AC61-E4DA4DBF960F}" type="pres">
      <dgm:prSet presAssocID="{D4A77AEF-F4F3-4218-A60B-50C4F05DCAA5}" presName="descendantText" presStyleLbl="alignAcc1" presStyleIdx="1" presStyleCnt="3">
        <dgm:presLayoutVars>
          <dgm:bulletEnabled val="1"/>
        </dgm:presLayoutVars>
      </dgm:prSet>
      <dgm:spPr/>
      <dgm:t>
        <a:bodyPr/>
        <a:lstStyle/>
        <a:p>
          <a:endParaRPr lang="fr-FR"/>
        </a:p>
      </dgm:t>
    </dgm:pt>
    <dgm:pt modelId="{739032BE-D382-476C-8BCC-39C7E42B2C40}" type="pres">
      <dgm:prSet presAssocID="{8532622A-49CF-4081-9A09-A51EA80CB46C}" presName="sp" presStyleCnt="0"/>
      <dgm:spPr/>
    </dgm:pt>
    <dgm:pt modelId="{7212972D-25B9-4BA6-904A-9FEF272CC390}" type="pres">
      <dgm:prSet presAssocID="{D06EA384-DD4E-4A02-B677-586C92A05926}" presName="composite" presStyleCnt="0"/>
      <dgm:spPr/>
    </dgm:pt>
    <dgm:pt modelId="{1F572046-541B-4AAF-9130-D3E9A98FA412}" type="pres">
      <dgm:prSet presAssocID="{D06EA384-DD4E-4A02-B677-586C92A05926}" presName="parentText" presStyleLbl="alignNode1" presStyleIdx="2" presStyleCnt="3">
        <dgm:presLayoutVars>
          <dgm:chMax val="1"/>
          <dgm:bulletEnabled val="1"/>
        </dgm:presLayoutVars>
      </dgm:prSet>
      <dgm:spPr/>
      <dgm:t>
        <a:bodyPr/>
        <a:lstStyle/>
        <a:p>
          <a:endParaRPr lang="fr-FR"/>
        </a:p>
      </dgm:t>
    </dgm:pt>
    <dgm:pt modelId="{726C115F-7999-4428-A0C6-2CBAA2C79532}" type="pres">
      <dgm:prSet presAssocID="{D06EA384-DD4E-4A02-B677-586C92A05926}" presName="descendantText" presStyleLbl="alignAcc1" presStyleIdx="2" presStyleCnt="3" custLinFactNeighborX="-166" custLinFactNeighborY="3925">
        <dgm:presLayoutVars>
          <dgm:bulletEnabled val="1"/>
        </dgm:presLayoutVars>
      </dgm:prSet>
      <dgm:spPr/>
      <dgm:t>
        <a:bodyPr/>
        <a:lstStyle/>
        <a:p>
          <a:endParaRPr lang="fr-FR"/>
        </a:p>
      </dgm:t>
    </dgm:pt>
  </dgm:ptLst>
  <dgm:cxnLst>
    <dgm:cxn modelId="{377C21E3-91B8-4AB3-BC10-08E50992B800}" type="presOf" srcId="{43DA06CE-717C-428D-A258-C4C7EBB06F18}" destId="{4810D81C-C4EF-48DC-ACC3-FB4113E05D32}" srcOrd="0" destOrd="0" presId="urn:microsoft.com/office/officeart/2005/8/layout/chevron2"/>
    <dgm:cxn modelId="{003EC81C-3DD9-4BB9-8B0A-27D4D49DCDFA}" srcId="{43DA06CE-717C-428D-A258-C4C7EBB06F18}" destId="{EECC1469-EFB9-45A4-AB05-3A56D778AB9D}" srcOrd="0" destOrd="0" parTransId="{DD89BB91-B34D-4C10-B575-E5C34DBB9CA8}" sibTransId="{2B606B7A-B78D-43B0-99B5-2D8595DEE98F}"/>
    <dgm:cxn modelId="{C30750ED-BD59-4384-ACA9-B65DD3AC7476}" srcId="{B0328D98-F574-4328-AD2D-3E7E1AB6CEFF}" destId="{D06EA384-DD4E-4A02-B677-586C92A05926}" srcOrd="2" destOrd="0" parTransId="{D902C49E-DA13-4603-BFBD-69E7E71AB2E4}" sibTransId="{97763729-FCD4-4684-8A21-BF19BBB5198F}"/>
    <dgm:cxn modelId="{45BB9E2A-5064-4C5F-81CA-59E3790B13AB}" srcId="{D4A77AEF-F4F3-4218-A60B-50C4F05DCAA5}" destId="{0B4195E9-F110-419E-8E3F-888C79D80B41}" srcOrd="1" destOrd="0" parTransId="{C71AE7D6-F48D-4D61-9B3F-5F29521B8578}" sibTransId="{7AA91FC3-D2B8-40E4-BEA7-B4199F63D300}"/>
    <dgm:cxn modelId="{95D32F16-4252-4570-B8C5-0DE99A8148AA}" srcId="{43DA06CE-717C-428D-A258-C4C7EBB06F18}" destId="{B05EFA58-C153-4A0A-A28D-F82C4495CB3A}" srcOrd="1" destOrd="0" parTransId="{9DA400B1-2C95-4727-BB01-A2B5A2EC9982}" sibTransId="{1EE0F56F-0202-4BBC-8D8E-4B6708519C54}"/>
    <dgm:cxn modelId="{07A11599-58F1-4B3B-9C06-D1C63E9F918A}" type="presOf" srcId="{D4A77AEF-F4F3-4218-A60B-50C4F05DCAA5}" destId="{E2FCA6A4-EAF7-4254-9ECE-218577640C6A}" srcOrd="0" destOrd="0" presId="urn:microsoft.com/office/officeart/2005/8/layout/chevron2"/>
    <dgm:cxn modelId="{7569FC2B-731F-4C34-993B-593BABB133FB}" srcId="{D4A77AEF-F4F3-4218-A60B-50C4F05DCAA5}" destId="{F24117AF-BCB0-4CA8-9484-4D2E43A99F14}" srcOrd="0" destOrd="0" parTransId="{CF062B3E-62A4-4E02-BCB8-C454069A4A6D}" sibTransId="{E12E121A-39CB-4E50-84C6-343657D45747}"/>
    <dgm:cxn modelId="{DFD582B3-25A4-4C23-90E4-F4623AD99DDE}" type="presOf" srcId="{D06EA384-DD4E-4A02-B677-586C92A05926}" destId="{1F572046-541B-4AAF-9130-D3E9A98FA412}" srcOrd="0" destOrd="0" presId="urn:microsoft.com/office/officeart/2005/8/layout/chevron2"/>
    <dgm:cxn modelId="{A52F36B8-A8BD-4831-821C-A51795372566}" type="presOf" srcId="{B0328D98-F574-4328-AD2D-3E7E1AB6CEFF}" destId="{ACDAB9E7-4E69-4369-84B9-41C9BE5A25CE}" srcOrd="0" destOrd="0" presId="urn:microsoft.com/office/officeart/2005/8/layout/chevron2"/>
    <dgm:cxn modelId="{535CD58C-8A2E-4A34-81C4-958812057C63}" srcId="{B0328D98-F574-4328-AD2D-3E7E1AB6CEFF}" destId="{43DA06CE-717C-428D-A258-C4C7EBB06F18}" srcOrd="0" destOrd="0" parTransId="{15AB1928-E5BF-4163-96A8-EC42341DBCBE}" sibTransId="{7BF294B2-9B92-4624-9BFB-E83B01645A40}"/>
    <dgm:cxn modelId="{05BCCE70-4DB0-4B8E-8EA3-247C982C86B5}" srcId="{D06EA384-DD4E-4A02-B677-586C92A05926}" destId="{73576707-D04F-482F-B645-9CEA4BCAD291}" srcOrd="0" destOrd="0" parTransId="{0FA233C8-6D49-4266-A001-59C90B04E927}" sibTransId="{496AC643-BAF3-4EEE-9043-AE4036B90FD0}"/>
    <dgm:cxn modelId="{C7EB2290-87F3-49C8-BF36-ADD2D03FBEF1}" type="presOf" srcId="{B05EFA58-C153-4A0A-A28D-F82C4495CB3A}" destId="{EC626F82-DD5D-495E-82D5-293F7D096D6F}" srcOrd="0" destOrd="1" presId="urn:microsoft.com/office/officeart/2005/8/layout/chevron2"/>
    <dgm:cxn modelId="{A398A99E-D98F-424B-BE60-0F4D10AC4F17}" type="presOf" srcId="{EECC1469-EFB9-45A4-AB05-3A56D778AB9D}" destId="{EC626F82-DD5D-495E-82D5-293F7D096D6F}" srcOrd="0" destOrd="0" presId="urn:microsoft.com/office/officeart/2005/8/layout/chevron2"/>
    <dgm:cxn modelId="{DBD76ABB-961F-443E-9524-1998DFA867B2}" srcId="{B0328D98-F574-4328-AD2D-3E7E1AB6CEFF}" destId="{D4A77AEF-F4F3-4218-A60B-50C4F05DCAA5}" srcOrd="1" destOrd="0" parTransId="{81F6ED8E-DF9A-4F46-8CB3-134B91E8845F}" sibTransId="{8532622A-49CF-4081-9A09-A51EA80CB46C}"/>
    <dgm:cxn modelId="{F1C77AA0-78B7-4C64-B36A-B46121DE0D81}" type="presOf" srcId="{F24117AF-BCB0-4CA8-9484-4D2E43A99F14}" destId="{01A38803-9DEE-42A7-AC61-E4DA4DBF960F}" srcOrd="0" destOrd="0" presId="urn:microsoft.com/office/officeart/2005/8/layout/chevron2"/>
    <dgm:cxn modelId="{6168932C-33B4-4DA2-8ACC-68AB40A33A1A}" type="presOf" srcId="{474B89B2-0F4F-442D-B149-1F1A81071616}" destId="{726C115F-7999-4428-A0C6-2CBAA2C79532}" srcOrd="0" destOrd="1" presId="urn:microsoft.com/office/officeart/2005/8/layout/chevron2"/>
    <dgm:cxn modelId="{A2A65DA6-3079-4123-9C64-F79F1CF95748}" type="presOf" srcId="{73576707-D04F-482F-B645-9CEA4BCAD291}" destId="{726C115F-7999-4428-A0C6-2CBAA2C79532}" srcOrd="0" destOrd="0" presId="urn:microsoft.com/office/officeart/2005/8/layout/chevron2"/>
    <dgm:cxn modelId="{FA51B208-481B-41A8-9620-22FA71E4C026}" srcId="{D06EA384-DD4E-4A02-B677-586C92A05926}" destId="{474B89B2-0F4F-442D-B149-1F1A81071616}" srcOrd="1" destOrd="0" parTransId="{4A6972B2-884D-4384-8CBE-59F94A9A69EC}" sibTransId="{F7F9D16F-39A3-47E4-A793-E7B0230AC224}"/>
    <dgm:cxn modelId="{0FDAF424-F809-4D3C-A723-09BBC960DA2F}" type="presOf" srcId="{0B4195E9-F110-419E-8E3F-888C79D80B41}" destId="{01A38803-9DEE-42A7-AC61-E4DA4DBF960F}" srcOrd="0" destOrd="1" presId="urn:microsoft.com/office/officeart/2005/8/layout/chevron2"/>
    <dgm:cxn modelId="{5BF0E30E-DCDA-428D-9381-C6D1919A791D}" type="presParOf" srcId="{ACDAB9E7-4E69-4369-84B9-41C9BE5A25CE}" destId="{8BBC7ADD-C207-4AAA-9AC3-61D6655D1988}" srcOrd="0" destOrd="0" presId="urn:microsoft.com/office/officeart/2005/8/layout/chevron2"/>
    <dgm:cxn modelId="{40816E6C-CA8C-4C1C-A5A1-537E797135BA}" type="presParOf" srcId="{8BBC7ADD-C207-4AAA-9AC3-61D6655D1988}" destId="{4810D81C-C4EF-48DC-ACC3-FB4113E05D32}" srcOrd="0" destOrd="0" presId="urn:microsoft.com/office/officeart/2005/8/layout/chevron2"/>
    <dgm:cxn modelId="{715C132D-E720-4652-93DF-62A982A4C12F}" type="presParOf" srcId="{8BBC7ADD-C207-4AAA-9AC3-61D6655D1988}" destId="{EC626F82-DD5D-495E-82D5-293F7D096D6F}" srcOrd="1" destOrd="0" presId="urn:microsoft.com/office/officeart/2005/8/layout/chevron2"/>
    <dgm:cxn modelId="{F7F20065-7111-45E4-8060-CAFB425C859C}" type="presParOf" srcId="{ACDAB9E7-4E69-4369-84B9-41C9BE5A25CE}" destId="{8950214B-9C96-4535-AC49-F447938EA72E}" srcOrd="1" destOrd="0" presId="urn:microsoft.com/office/officeart/2005/8/layout/chevron2"/>
    <dgm:cxn modelId="{F65F3AB7-E270-4B77-A3E0-3EBD3A1FFA55}" type="presParOf" srcId="{ACDAB9E7-4E69-4369-84B9-41C9BE5A25CE}" destId="{32217378-58C4-411B-8000-D4187D0E5D39}" srcOrd="2" destOrd="0" presId="urn:microsoft.com/office/officeart/2005/8/layout/chevron2"/>
    <dgm:cxn modelId="{0D6792AA-A2EE-4674-AA86-A46B70049D4C}" type="presParOf" srcId="{32217378-58C4-411B-8000-D4187D0E5D39}" destId="{E2FCA6A4-EAF7-4254-9ECE-218577640C6A}" srcOrd="0" destOrd="0" presId="urn:microsoft.com/office/officeart/2005/8/layout/chevron2"/>
    <dgm:cxn modelId="{91895137-A05C-4F19-83AE-730012D4E14D}" type="presParOf" srcId="{32217378-58C4-411B-8000-D4187D0E5D39}" destId="{01A38803-9DEE-42A7-AC61-E4DA4DBF960F}" srcOrd="1" destOrd="0" presId="urn:microsoft.com/office/officeart/2005/8/layout/chevron2"/>
    <dgm:cxn modelId="{F8707283-24CF-4F30-9283-54C25BBF0D41}" type="presParOf" srcId="{ACDAB9E7-4E69-4369-84B9-41C9BE5A25CE}" destId="{739032BE-D382-476C-8BCC-39C7E42B2C40}" srcOrd="3" destOrd="0" presId="urn:microsoft.com/office/officeart/2005/8/layout/chevron2"/>
    <dgm:cxn modelId="{433D9F02-11EF-466D-BE67-9C5C12CEF5A3}" type="presParOf" srcId="{ACDAB9E7-4E69-4369-84B9-41C9BE5A25CE}" destId="{7212972D-25B9-4BA6-904A-9FEF272CC390}" srcOrd="4" destOrd="0" presId="urn:microsoft.com/office/officeart/2005/8/layout/chevron2"/>
    <dgm:cxn modelId="{E20E97DE-9C7A-499A-9433-091A7C5F9605}" type="presParOf" srcId="{7212972D-25B9-4BA6-904A-9FEF272CC390}" destId="{1F572046-541B-4AAF-9130-D3E9A98FA412}" srcOrd="0" destOrd="0" presId="urn:microsoft.com/office/officeart/2005/8/layout/chevron2"/>
    <dgm:cxn modelId="{0FBD4F4A-D12A-4A36-BBC8-F404F6BCDEB7}" type="presParOf" srcId="{7212972D-25B9-4BA6-904A-9FEF272CC390}" destId="{726C115F-7999-4428-A0C6-2CBAA2C7953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90F9-AFD3-456B-937C-5F8C1724EEBC}" type="datetimeFigureOut">
              <a:rPr lang="fr-FR" smtClean="0"/>
              <a:t>12/10/2020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C4C1C-0F8D-4188-B98D-0574F75FB12F}" type="slidenum">
              <a:rPr lang="fr-FR" smtClean="0"/>
              <a:t>‹N°›</a:t>
            </a:fld>
            <a:endParaRPr lang="fr-FR"/>
          </a:p>
        </p:txBody>
      </p:sp>
    </p:spTree>
    <p:extLst>
      <p:ext uri="{BB962C8B-B14F-4D97-AF65-F5344CB8AC3E}">
        <p14:creationId xmlns:p14="http://schemas.microsoft.com/office/powerpoint/2010/main" val="3035630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E295CD6-0629-4C97-9493-648D76AC9774}" type="slidenum">
              <a:rPr lang="fr-FR" smtClean="0">
                <a:solidFill>
                  <a:prstClr val="black"/>
                </a:solidFill>
              </a:rPr>
              <a:pPr/>
              <a:t>1</a:t>
            </a:fld>
            <a:endParaRPr lang="fr-FR" dirty="0">
              <a:solidFill>
                <a:prstClr val="black"/>
              </a:solidFill>
            </a:endParaRPr>
          </a:p>
        </p:txBody>
      </p:sp>
    </p:spTree>
    <p:extLst>
      <p:ext uri="{BB962C8B-B14F-4D97-AF65-F5344CB8AC3E}">
        <p14:creationId xmlns:p14="http://schemas.microsoft.com/office/powerpoint/2010/main" val="425570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D6E7453-A047-4DC1-B5BC-C6B1F61D79E2}" type="slidenum">
              <a:rPr lang="en-GB" altLang="fr-FR"/>
              <a:pPr/>
              <a:t>2</a:t>
            </a:fld>
            <a:endParaRPr lang="en-GB" altLang="fr-FR"/>
          </a:p>
        </p:txBody>
      </p:sp>
      <p:sp>
        <p:nvSpPr>
          <p:cNvPr id="2775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717" tIns="45359" rIns="90717" bIns="45359" anchor="b"/>
          <a:lstStyle>
            <a:lvl1pPr defTabSz="906463">
              <a:defRPr>
                <a:solidFill>
                  <a:schemeClr val="tx1"/>
                </a:solidFill>
                <a:latin typeface="Arial" charset="0"/>
              </a:defRPr>
            </a:lvl1pPr>
            <a:lvl2pPr marL="728663" indent="-279400" defTabSz="906463">
              <a:defRPr>
                <a:solidFill>
                  <a:schemeClr val="tx1"/>
                </a:solidFill>
                <a:latin typeface="Arial" charset="0"/>
              </a:defRPr>
            </a:lvl2pPr>
            <a:lvl3pPr marL="1122363" indent="-225425" defTabSz="906463">
              <a:defRPr>
                <a:solidFill>
                  <a:schemeClr val="tx1"/>
                </a:solidFill>
                <a:latin typeface="Arial" charset="0"/>
              </a:defRPr>
            </a:lvl3pPr>
            <a:lvl4pPr marL="1570038" indent="-223838" defTabSz="906463">
              <a:defRPr>
                <a:solidFill>
                  <a:schemeClr val="tx1"/>
                </a:solidFill>
                <a:latin typeface="Arial" charset="0"/>
              </a:defRPr>
            </a:lvl4pPr>
            <a:lvl5pPr marL="2019300" indent="-225425" defTabSz="906463">
              <a:defRPr>
                <a:solidFill>
                  <a:schemeClr val="tx1"/>
                </a:solidFill>
                <a:latin typeface="Arial" charset="0"/>
              </a:defRPr>
            </a:lvl5pPr>
            <a:lvl6pPr marL="2476500" indent="-225425" defTabSz="906463" fontAlgn="base">
              <a:spcBef>
                <a:spcPct val="0"/>
              </a:spcBef>
              <a:spcAft>
                <a:spcPct val="0"/>
              </a:spcAft>
              <a:defRPr>
                <a:solidFill>
                  <a:schemeClr val="tx1"/>
                </a:solidFill>
                <a:latin typeface="Arial" charset="0"/>
              </a:defRPr>
            </a:lvl6pPr>
            <a:lvl7pPr marL="2933700" indent="-225425" defTabSz="906463" fontAlgn="base">
              <a:spcBef>
                <a:spcPct val="0"/>
              </a:spcBef>
              <a:spcAft>
                <a:spcPct val="0"/>
              </a:spcAft>
              <a:defRPr>
                <a:solidFill>
                  <a:schemeClr val="tx1"/>
                </a:solidFill>
                <a:latin typeface="Arial" charset="0"/>
              </a:defRPr>
            </a:lvl7pPr>
            <a:lvl8pPr marL="3390900" indent="-225425" defTabSz="906463" fontAlgn="base">
              <a:spcBef>
                <a:spcPct val="0"/>
              </a:spcBef>
              <a:spcAft>
                <a:spcPct val="0"/>
              </a:spcAft>
              <a:defRPr>
                <a:solidFill>
                  <a:schemeClr val="tx1"/>
                </a:solidFill>
                <a:latin typeface="Arial" charset="0"/>
              </a:defRPr>
            </a:lvl8pPr>
            <a:lvl9pPr marL="3848100" indent="-225425" defTabSz="906463" fontAlgn="base">
              <a:spcBef>
                <a:spcPct val="0"/>
              </a:spcBef>
              <a:spcAft>
                <a:spcPct val="0"/>
              </a:spcAft>
              <a:defRPr>
                <a:solidFill>
                  <a:schemeClr val="tx1"/>
                </a:solidFill>
                <a:latin typeface="Arial" charset="0"/>
              </a:defRPr>
            </a:lvl9pPr>
          </a:lstStyle>
          <a:p>
            <a:pPr algn="r"/>
            <a:fld id="{2BD27B9F-084B-4A0E-9371-C2CED4B5ECD7}" type="slidenum">
              <a:rPr lang="en-GB" altLang="fr-FR" sz="1200"/>
              <a:pPr algn="r"/>
              <a:t>2</a:t>
            </a:fld>
            <a:endParaRPr lang="en-GB" altLang="fr-FR" sz="1200"/>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xfrm>
            <a:off x="685800" y="4343400"/>
            <a:ext cx="5487988" cy="4114800"/>
          </a:xfrm>
        </p:spPr>
        <p:txBody>
          <a:bodyPr lIns="90717" tIns="45359" rIns="90717" bIns="45359"/>
          <a:lstStyle/>
          <a:p>
            <a:r>
              <a:rPr lang="fr-FR" altLang="fr-FR" b="1">
                <a:solidFill>
                  <a:schemeClr val="bg1"/>
                </a:solidFill>
              </a:rPr>
              <a:t>Faites un tour par votre passé : </a:t>
            </a:r>
            <a:endParaRPr lang="en-US" altLang="fr-FR" b="1">
              <a:solidFill>
                <a:schemeClr val="bg1"/>
              </a:solidFill>
            </a:endParaRPr>
          </a:p>
          <a:p>
            <a:r>
              <a:rPr lang="fr-FR" altLang="ja-JP">
                <a:solidFill>
                  <a:schemeClr val="bg1"/>
                </a:solidFill>
              </a:rPr>
              <a:t>Vous devez montrer que vous vous connaissez bien vous-même:  </a:t>
            </a:r>
          </a:p>
          <a:p>
            <a:pPr>
              <a:buFontTx/>
              <a:buChar char="-"/>
            </a:pPr>
            <a:r>
              <a:rPr lang="fr-FR" altLang="ja-JP" b="1">
                <a:solidFill>
                  <a:schemeClr val="bg1"/>
                </a:solidFill>
              </a:rPr>
              <a:t>Vos compétences techniques</a:t>
            </a:r>
            <a:r>
              <a:rPr lang="fr-FR" altLang="ja-JP">
                <a:solidFill>
                  <a:schemeClr val="bg1"/>
                </a:solidFill>
              </a:rPr>
              <a:t>    (</a:t>
            </a:r>
            <a:r>
              <a:rPr lang="fr-FR" altLang="ja-JP" i="1">
                <a:solidFill>
                  <a:schemeClr val="bg1"/>
                </a:solidFill>
              </a:rPr>
              <a:t>formation spécialisation, stages,   langues...</a:t>
            </a:r>
            <a:r>
              <a:rPr lang="fr-FR" altLang="ja-JP">
                <a:solidFill>
                  <a:schemeClr val="bg1"/>
                </a:solidFill>
              </a:rPr>
              <a:t>)</a:t>
            </a:r>
          </a:p>
          <a:p>
            <a:pPr>
              <a:buFontTx/>
              <a:buChar char="-"/>
            </a:pPr>
            <a:r>
              <a:rPr lang="fr-FR" altLang="ja-JP" b="1">
                <a:solidFill>
                  <a:schemeClr val="bg1"/>
                </a:solidFill>
              </a:rPr>
              <a:t>Votre personnalité</a:t>
            </a:r>
            <a:r>
              <a:rPr lang="fr-FR" altLang="ja-JP">
                <a:solidFill>
                  <a:schemeClr val="bg1"/>
                </a:solidFill>
              </a:rPr>
              <a:t> (</a:t>
            </a:r>
            <a:r>
              <a:rPr lang="fr-FR" altLang="ja-JP" i="1">
                <a:solidFill>
                  <a:schemeClr val="bg1"/>
                </a:solidFill>
              </a:rPr>
              <a:t>traits de caractère, approche de la vie, degré de motivation, rapports avec les autres …</a:t>
            </a:r>
            <a:r>
              <a:rPr lang="fr-FR" altLang="ja-JP">
                <a:solidFill>
                  <a:schemeClr val="bg1"/>
                </a:solidFill>
              </a:rPr>
              <a:t>)</a:t>
            </a:r>
          </a:p>
          <a:p>
            <a:pPr>
              <a:buFontTx/>
              <a:buChar char="-"/>
            </a:pPr>
            <a:r>
              <a:rPr lang="fr-FR" altLang="ja-JP">
                <a:solidFill>
                  <a:schemeClr val="bg1"/>
                </a:solidFill>
              </a:rPr>
              <a:t> </a:t>
            </a:r>
            <a:r>
              <a:rPr lang="fr-FR" altLang="ja-JP" b="1">
                <a:solidFill>
                  <a:schemeClr val="bg1"/>
                </a:solidFill>
              </a:rPr>
              <a:t>Votre adaptabilité</a:t>
            </a:r>
            <a:r>
              <a:rPr lang="fr-FR" altLang="ja-JP">
                <a:solidFill>
                  <a:schemeClr val="bg1"/>
                </a:solidFill>
              </a:rPr>
              <a:t> (</a:t>
            </a:r>
            <a:r>
              <a:rPr lang="fr-FR" altLang="ja-JP" i="1">
                <a:solidFill>
                  <a:schemeClr val="bg1"/>
                </a:solidFill>
              </a:rPr>
              <a:t>capacité à travailler en équipe, à vous intégrer et à progresser dans une nouvelle société</a:t>
            </a:r>
            <a:r>
              <a:rPr lang="fr-FR" altLang="ja-JP">
                <a:solidFill>
                  <a:schemeClr val="bg1"/>
                </a:solidFill>
              </a:rPr>
              <a:t>). </a:t>
            </a:r>
          </a:p>
          <a:p>
            <a:r>
              <a:rPr lang="fr-FR" altLang="ja-JP" b="1">
                <a:solidFill>
                  <a:schemeClr val="bg1"/>
                </a:solidFill>
              </a:rPr>
              <a:t>=&gt; Objectif : démontrer que vous avez des compétences correspondant aux exigences du poste. </a:t>
            </a:r>
            <a:endParaRPr lang="fr-FR" altLang="fr-FR">
              <a:solidFill>
                <a:schemeClr val="bg1"/>
              </a:solidFill>
            </a:endParaRPr>
          </a:p>
          <a:p>
            <a:endParaRPr lang="en-US" altLang="fr-FR" b="1">
              <a:solidFill>
                <a:schemeClr val="bg1"/>
              </a:solidFill>
            </a:endParaRPr>
          </a:p>
          <a:p>
            <a:r>
              <a:rPr lang="en-US" altLang="fr-FR" b="1">
                <a:solidFill>
                  <a:schemeClr val="bg1"/>
                </a:solidFill>
              </a:rPr>
              <a:t>Projetez-vous dans l'avenir : </a:t>
            </a:r>
          </a:p>
          <a:p>
            <a:r>
              <a:rPr lang="fr-FR" altLang="fr-FR"/>
              <a:t>Prenez le temps de réfléchir à vos projets personnels et  professionnels : </a:t>
            </a:r>
          </a:p>
          <a:p>
            <a:r>
              <a:rPr lang="fr-FR" altLang="fr-FR"/>
              <a:t> Précisez vos attentes : qu'espérez-vous de votre prochain poste (lieu, taille de société, fonction, salaire, responsabilités, personnalité du patron...) ? </a:t>
            </a:r>
          </a:p>
          <a:p>
            <a:r>
              <a:rPr lang="fr-FR" altLang="fr-FR"/>
              <a:t> Précisez votre projet professionnel : votre parcours est-il logique ? Votre projet est-il cohérent avec votre parcours ? Pourquoi postulez-vous au poste proposé ? </a:t>
            </a:r>
          </a:p>
          <a:p>
            <a:endParaRPr lang="fr-FR" altLang="fr-FR" b="1">
              <a:solidFill>
                <a:schemeClr val="bg1"/>
              </a:solidFill>
            </a:endParaRPr>
          </a:p>
          <a:p>
            <a:r>
              <a:rPr lang="fr-FR" altLang="fr-FR" b="1">
                <a:solidFill>
                  <a:schemeClr val="bg1"/>
                </a:solidFill>
              </a:rPr>
              <a:t>Renseignez-vous sur votre futur employeur </a:t>
            </a:r>
            <a:endParaRPr lang="en-US" altLang="fr-FR" b="1">
              <a:solidFill>
                <a:schemeClr val="bg1"/>
              </a:solidFill>
            </a:endParaRPr>
          </a:p>
          <a:p>
            <a:r>
              <a:rPr lang="fr-FR" altLang="ja-JP" b="1">
                <a:solidFill>
                  <a:schemeClr val="bg1"/>
                </a:solidFill>
              </a:rPr>
              <a:t>Connaître l'entreprise que vous allez rencontrer et son environnement </a:t>
            </a:r>
            <a:r>
              <a:rPr lang="fr-FR" altLang="ja-JP">
                <a:solidFill>
                  <a:schemeClr val="bg1"/>
                </a:solidFill>
              </a:rPr>
              <a:t>(secteur d'activité,  marché, concurrence…)  est un préalable indispensable  à tout entretien. </a:t>
            </a:r>
          </a:p>
          <a:p>
            <a:r>
              <a:rPr lang="fr-FR" altLang="ja-JP">
                <a:solidFill>
                  <a:schemeClr val="bg1"/>
                </a:solidFill>
              </a:rPr>
              <a:t>Le jour J, ce sera un </a:t>
            </a:r>
            <a:r>
              <a:rPr lang="fr-FR" altLang="ja-JP" b="1">
                <a:solidFill>
                  <a:schemeClr val="bg1"/>
                </a:solidFill>
              </a:rPr>
              <a:t>signe supplémentaire de votre curiosité et de votre  motivation</a:t>
            </a:r>
            <a:r>
              <a:rPr lang="fr-FR" altLang="ja-JP">
                <a:solidFill>
                  <a:schemeClr val="bg1"/>
                </a:solidFill>
              </a:rPr>
              <a:t>,  et vous poserez  des questions d'autant plus pertinentes. </a:t>
            </a:r>
            <a:br>
              <a:rPr lang="fr-FR" altLang="ja-JP">
                <a:solidFill>
                  <a:schemeClr val="bg1"/>
                </a:solidFill>
              </a:rPr>
            </a:br>
            <a:r>
              <a:rPr lang="fr-FR" altLang="ja-JP" b="1">
                <a:solidFill>
                  <a:schemeClr val="bg1"/>
                </a:solidFill>
              </a:rPr>
              <a:t>Indispensable : N'hésitez pas à visiter le site Internet de l'entreprise, ou de lancer une recherche sur google.</a:t>
            </a:r>
            <a:endParaRPr lang="fr-FR" altLang="fr-FR" b="1"/>
          </a:p>
          <a:p>
            <a:endParaRPr lang="en-GB" altLang="fr-FR"/>
          </a:p>
        </p:txBody>
      </p:sp>
    </p:spTree>
    <p:extLst>
      <p:ext uri="{BB962C8B-B14F-4D97-AF65-F5344CB8AC3E}">
        <p14:creationId xmlns:p14="http://schemas.microsoft.com/office/powerpoint/2010/main" val="40967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23BC4C1C-0F8D-4188-B98D-0574F75FB12F}" type="slidenum">
              <a:rPr lang="fr-FR" smtClean="0"/>
              <a:t>4</a:t>
            </a:fld>
            <a:endParaRPr lang="fr-FR"/>
          </a:p>
        </p:txBody>
      </p:sp>
    </p:spTree>
    <p:extLst>
      <p:ext uri="{BB962C8B-B14F-4D97-AF65-F5344CB8AC3E}">
        <p14:creationId xmlns:p14="http://schemas.microsoft.com/office/powerpoint/2010/main" val="4131114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3BC4C1C-0F8D-4188-B98D-0574F75FB12F}" type="slidenum">
              <a:rPr lang="fr-FR" smtClean="0"/>
              <a:t>39</a:t>
            </a:fld>
            <a:endParaRPr lang="fr-FR"/>
          </a:p>
        </p:txBody>
      </p:sp>
    </p:spTree>
    <p:extLst>
      <p:ext uri="{BB962C8B-B14F-4D97-AF65-F5344CB8AC3E}">
        <p14:creationId xmlns:p14="http://schemas.microsoft.com/office/powerpoint/2010/main" val="234694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F464E59-9CEF-4D92-822A-677BA5D861F9}" type="datetime1">
              <a:rPr lang="fr-FR" smtClean="0">
                <a:solidFill>
                  <a:srgbClr val="363636">
                    <a:tint val="75000"/>
                  </a:srgbClr>
                </a:solidFill>
              </a:rPr>
              <a:t>12/10/2020</a:t>
            </a:fld>
            <a:endParaRPr lang="en-US" dirty="0">
              <a:solidFill>
                <a:srgbClr val="363636">
                  <a:tint val="75000"/>
                </a:srgbClr>
              </a:solidFill>
            </a:endParaRPr>
          </a:p>
        </p:txBody>
      </p:sp>
      <p:sp>
        <p:nvSpPr>
          <p:cNvPr id="5" name="Footer Placeholder 4"/>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8903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0FF61EA7-BC43-4F01-A145-91A05D3FFBB9}" type="datetime1">
              <a:rPr lang="fr-FR" smtClean="0">
                <a:solidFill>
                  <a:srgbClr val="363636">
                    <a:tint val="75000"/>
                  </a:srgbClr>
                </a:solidFill>
              </a:rPr>
              <a:t>12/10/2020</a:t>
            </a:fld>
            <a:endParaRPr lang="en-US" dirty="0">
              <a:solidFill>
                <a:srgbClr val="363636">
                  <a:tint val="75000"/>
                </a:srgbClr>
              </a:solidFill>
            </a:endParaRPr>
          </a:p>
        </p:txBody>
      </p:sp>
      <p:sp>
        <p:nvSpPr>
          <p:cNvPr id="5" name="Footer Placeholder 4"/>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3112360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Modifiez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16574440-AFFE-4C77-8149-2F2ED6603EFE}" type="datetime1">
              <a:rPr lang="fr-FR" smtClean="0">
                <a:solidFill>
                  <a:srgbClr val="363636">
                    <a:tint val="75000"/>
                  </a:srgbClr>
                </a:solidFill>
              </a:rPr>
              <a:t>12/10/2020</a:t>
            </a:fld>
            <a:endParaRPr lang="en-US" dirty="0">
              <a:solidFill>
                <a:srgbClr val="363636">
                  <a:tint val="75000"/>
                </a:srgbClr>
              </a:solidFill>
            </a:endParaRPr>
          </a:p>
        </p:txBody>
      </p:sp>
      <p:sp>
        <p:nvSpPr>
          <p:cNvPr id="5" name="Footer Placeholder 4"/>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6ABFAC">
                    <a:lumMod val="60000"/>
                    <a:lumOff val="40000"/>
                  </a:srgbClr>
                </a:solidFill>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6ABFAC">
                    <a:lumMod val="60000"/>
                    <a:lumOff val="40000"/>
                  </a:srgbClr>
                </a:solidFill>
                <a:latin typeface="Arial"/>
              </a:rPr>
              <a:t>”</a:t>
            </a:r>
            <a:endParaRPr lang="en-US" dirty="0">
              <a:solidFill>
                <a:srgbClr val="6ABFAC">
                  <a:lumMod val="60000"/>
                  <a:lumOff val="40000"/>
                </a:srgbClr>
              </a:solidFill>
              <a:latin typeface="Arial"/>
            </a:endParaRPr>
          </a:p>
        </p:txBody>
      </p:sp>
    </p:spTree>
    <p:extLst>
      <p:ext uri="{BB962C8B-B14F-4D97-AF65-F5344CB8AC3E}">
        <p14:creationId xmlns:p14="http://schemas.microsoft.com/office/powerpoint/2010/main" val="710831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679BA356-9E27-4D8E-952C-6882695EE959}" type="datetime1">
              <a:rPr lang="fr-FR" smtClean="0">
                <a:solidFill>
                  <a:srgbClr val="363636">
                    <a:tint val="75000"/>
                  </a:srgbClr>
                </a:solidFill>
              </a:rPr>
              <a:t>12/10/2020</a:t>
            </a:fld>
            <a:endParaRPr lang="en-US" dirty="0">
              <a:solidFill>
                <a:srgbClr val="363636">
                  <a:tint val="75000"/>
                </a:srgbClr>
              </a:solidFill>
            </a:endParaRPr>
          </a:p>
        </p:txBody>
      </p:sp>
      <p:sp>
        <p:nvSpPr>
          <p:cNvPr id="5" name="Footer Placeholder 4"/>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2301818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Modifiez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8D37FD50-0BA6-4BBC-8028-7687E88540DB}" type="datetime1">
              <a:rPr lang="fr-FR" smtClean="0">
                <a:solidFill>
                  <a:srgbClr val="363636">
                    <a:tint val="75000"/>
                  </a:srgbClr>
                </a:solidFill>
              </a:rPr>
              <a:t>12/10/2020</a:t>
            </a:fld>
            <a:endParaRPr lang="en-US" dirty="0">
              <a:solidFill>
                <a:srgbClr val="363636">
                  <a:tint val="75000"/>
                </a:srgbClr>
              </a:solidFill>
            </a:endParaRPr>
          </a:p>
        </p:txBody>
      </p:sp>
      <p:sp>
        <p:nvSpPr>
          <p:cNvPr id="5" name="Footer Placeholder 4"/>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6ABFAC">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6ABFAC">
                    <a:lumMod val="60000"/>
                    <a:lumOff val="40000"/>
                  </a:srgbClr>
                </a:solidFill>
                <a:latin typeface="Arial"/>
              </a:rPr>
              <a:t>”</a:t>
            </a:r>
          </a:p>
        </p:txBody>
      </p:sp>
    </p:spTree>
    <p:extLst>
      <p:ext uri="{BB962C8B-B14F-4D97-AF65-F5344CB8AC3E}">
        <p14:creationId xmlns:p14="http://schemas.microsoft.com/office/powerpoint/2010/main" val="4089866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Modifiez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3197C642-1419-4D25-B2B0-50908D3CE95F}" type="datetime1">
              <a:rPr lang="fr-FR" smtClean="0">
                <a:solidFill>
                  <a:srgbClr val="363636">
                    <a:tint val="75000"/>
                  </a:srgbClr>
                </a:solidFill>
              </a:rPr>
              <a:t>12/10/2020</a:t>
            </a:fld>
            <a:endParaRPr lang="en-US" dirty="0">
              <a:solidFill>
                <a:srgbClr val="363636">
                  <a:tint val="75000"/>
                </a:srgbClr>
              </a:solidFill>
            </a:endParaRPr>
          </a:p>
        </p:txBody>
      </p:sp>
      <p:sp>
        <p:nvSpPr>
          <p:cNvPr id="5" name="Footer Placeholder 4"/>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3264829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821588F-A2E0-47FA-9013-0C195FCD7DD3}" type="datetime1">
              <a:rPr lang="fr-FR" smtClean="0">
                <a:solidFill>
                  <a:srgbClr val="363636">
                    <a:tint val="75000"/>
                  </a:srgbClr>
                </a:solidFill>
              </a:rPr>
              <a:t>12/10/2020</a:t>
            </a:fld>
            <a:endParaRPr lang="en-US" dirty="0">
              <a:solidFill>
                <a:srgbClr val="363636">
                  <a:tint val="75000"/>
                </a:srgbClr>
              </a:solidFill>
            </a:endParaRPr>
          </a:p>
        </p:txBody>
      </p:sp>
      <p:sp>
        <p:nvSpPr>
          <p:cNvPr id="5" name="Footer Placeholder 4"/>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4193332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4CE8533-6B40-44AA-95F2-95A4049220F8}" type="datetime1">
              <a:rPr lang="fr-FR" smtClean="0">
                <a:solidFill>
                  <a:srgbClr val="363636">
                    <a:tint val="75000"/>
                  </a:srgbClr>
                </a:solidFill>
              </a:rPr>
              <a:t>12/10/2020</a:t>
            </a:fld>
            <a:endParaRPr lang="en-US" dirty="0">
              <a:solidFill>
                <a:srgbClr val="363636">
                  <a:tint val="75000"/>
                </a:srgbClr>
              </a:solidFill>
            </a:endParaRPr>
          </a:p>
        </p:txBody>
      </p:sp>
      <p:sp>
        <p:nvSpPr>
          <p:cNvPr id="5" name="Footer Placeholder 4"/>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2451614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EA7DF33-382B-47A3-AAF2-2D0EF9F4A200}" type="datetime1">
              <a:rPr lang="fr-FR" smtClean="0">
                <a:solidFill>
                  <a:srgbClr val="363636">
                    <a:tint val="75000"/>
                  </a:srgbClr>
                </a:solidFill>
              </a:rPr>
              <a:t>12/10/2020</a:t>
            </a:fld>
            <a:endParaRPr lang="en-US" dirty="0">
              <a:solidFill>
                <a:srgbClr val="363636">
                  <a:tint val="75000"/>
                </a:srgbClr>
              </a:solidFill>
            </a:endParaRPr>
          </a:p>
        </p:txBody>
      </p:sp>
      <p:sp>
        <p:nvSpPr>
          <p:cNvPr id="5" name="Footer Placeholder 4"/>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341917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FE91BE10-D314-419D-B374-068B3E5975A2}" type="datetime1">
              <a:rPr lang="fr-FR" smtClean="0">
                <a:solidFill>
                  <a:srgbClr val="363636">
                    <a:tint val="75000"/>
                  </a:srgbClr>
                </a:solidFill>
              </a:rPr>
              <a:t>12/10/2020</a:t>
            </a:fld>
            <a:endParaRPr lang="en-US" dirty="0">
              <a:solidFill>
                <a:srgbClr val="363636">
                  <a:tint val="75000"/>
                </a:srgbClr>
              </a:solidFill>
            </a:endParaRPr>
          </a:p>
        </p:txBody>
      </p:sp>
      <p:sp>
        <p:nvSpPr>
          <p:cNvPr id="5" name="Footer Placeholder 4"/>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1099145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2082229-DEA0-4138-AE44-678032CEEBB2}" type="datetime1">
              <a:rPr lang="fr-FR" smtClean="0">
                <a:solidFill>
                  <a:srgbClr val="363636">
                    <a:tint val="75000"/>
                  </a:srgbClr>
                </a:solidFill>
              </a:rPr>
              <a:t>12/10/2020</a:t>
            </a:fld>
            <a:endParaRPr lang="en-US" dirty="0">
              <a:solidFill>
                <a:srgbClr val="363636">
                  <a:tint val="75000"/>
                </a:srgbClr>
              </a:solidFill>
            </a:endParaRPr>
          </a:p>
        </p:txBody>
      </p:sp>
      <p:sp>
        <p:nvSpPr>
          <p:cNvPr id="6" name="Footer Placeholder 5"/>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3210649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DF47AE2-59B4-40A2-89AA-3EA1382A2214}" type="datetime1">
              <a:rPr lang="fr-FR" smtClean="0">
                <a:solidFill>
                  <a:srgbClr val="363636">
                    <a:tint val="75000"/>
                  </a:srgbClr>
                </a:solidFill>
              </a:rPr>
              <a:t>12/10/2020</a:t>
            </a:fld>
            <a:endParaRPr lang="en-US" dirty="0">
              <a:solidFill>
                <a:srgbClr val="363636">
                  <a:tint val="75000"/>
                </a:srgbClr>
              </a:solidFill>
            </a:endParaRPr>
          </a:p>
        </p:txBody>
      </p:sp>
      <p:sp>
        <p:nvSpPr>
          <p:cNvPr id="8" name="Footer Placeholder 7"/>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3315641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322955E-6377-46B6-B592-DBAD71D89535}" type="datetime1">
              <a:rPr lang="fr-FR" smtClean="0">
                <a:solidFill>
                  <a:srgbClr val="363636">
                    <a:tint val="75000"/>
                  </a:srgbClr>
                </a:solidFill>
              </a:rPr>
              <a:t>12/10/2020</a:t>
            </a:fld>
            <a:endParaRPr lang="en-US" dirty="0">
              <a:solidFill>
                <a:srgbClr val="363636">
                  <a:tint val="75000"/>
                </a:srgbClr>
              </a:solidFill>
            </a:endParaRPr>
          </a:p>
        </p:txBody>
      </p:sp>
      <p:sp>
        <p:nvSpPr>
          <p:cNvPr id="4" name="Footer Placeholder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1295048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265C79-EFE4-4544-8C78-9DD76B9F67C5}" type="datetime1">
              <a:rPr lang="fr-FR" smtClean="0">
                <a:solidFill>
                  <a:srgbClr val="363636">
                    <a:tint val="75000"/>
                  </a:srgbClr>
                </a:solidFill>
              </a:rPr>
              <a:t>12/10/2020</a:t>
            </a:fld>
            <a:endParaRPr lang="en-US" dirty="0">
              <a:solidFill>
                <a:srgbClr val="363636">
                  <a:tint val="75000"/>
                </a:srgbClr>
              </a:solidFill>
            </a:endParaRPr>
          </a:p>
        </p:txBody>
      </p:sp>
      <p:sp>
        <p:nvSpPr>
          <p:cNvPr id="3" name="Footer Placeholder 2"/>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1429935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9809D3C0-9421-4D67-B820-E1E6522707DE}" type="datetime1">
              <a:rPr lang="fr-FR" smtClean="0">
                <a:solidFill>
                  <a:srgbClr val="363636">
                    <a:tint val="75000"/>
                  </a:srgbClr>
                </a:solidFill>
              </a:rPr>
              <a:t>12/10/2020</a:t>
            </a:fld>
            <a:endParaRPr lang="en-US" dirty="0">
              <a:solidFill>
                <a:srgbClr val="363636">
                  <a:tint val="75000"/>
                </a:srgbClr>
              </a:solidFill>
            </a:endParaRPr>
          </a:p>
        </p:txBody>
      </p:sp>
      <p:sp>
        <p:nvSpPr>
          <p:cNvPr id="6" name="Footer Placeholder 5"/>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325419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C8920E2E-592C-453E-B705-1526FB51A110}" type="datetime1">
              <a:rPr lang="fr-FR" smtClean="0">
                <a:solidFill>
                  <a:srgbClr val="363636">
                    <a:tint val="75000"/>
                  </a:srgbClr>
                </a:solidFill>
              </a:rPr>
              <a:t>12/10/2020</a:t>
            </a:fld>
            <a:endParaRPr lang="en-US" dirty="0">
              <a:solidFill>
                <a:srgbClr val="363636">
                  <a:tint val="75000"/>
                </a:srgbClr>
              </a:solidFill>
            </a:endParaRPr>
          </a:p>
        </p:txBody>
      </p:sp>
      <p:sp>
        <p:nvSpPr>
          <p:cNvPr id="6" name="Footer Placeholder 5"/>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srgbClr val="6ABFAC"/>
                </a:solidFill>
              </a:rPr>
              <a:pPr/>
              <a:t>‹N°›</a:t>
            </a:fld>
            <a:endParaRPr lang="en-US" dirty="0">
              <a:solidFill>
                <a:srgbClr val="6ABFAC"/>
              </a:solidFill>
            </a:endParaRPr>
          </a:p>
        </p:txBody>
      </p:sp>
    </p:spTree>
    <p:extLst>
      <p:ext uri="{BB962C8B-B14F-4D97-AF65-F5344CB8AC3E}">
        <p14:creationId xmlns:p14="http://schemas.microsoft.com/office/powerpoint/2010/main" val="436743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8000">
              <a:schemeClr val="bg2">
                <a:tint val="90000"/>
                <a:lumMod val="110000"/>
              </a:schemeClr>
            </a:gs>
            <a:gs pos="92000">
              <a:schemeClr val="bg2">
                <a:shade val="94000"/>
                <a:lumMod val="96000"/>
              </a:schemeClr>
            </a:gs>
          </a:gsLst>
          <a:path path="circle">
            <a:fillToRect l="50000" t="50000" r="100000" b="100000"/>
          </a:path>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fld id="{92D4760C-D4D0-424D-8EE2-D3927CE4E315}" type="datetime1">
              <a:rPr lang="fr-FR" smtClean="0">
                <a:solidFill>
                  <a:srgbClr val="363636">
                    <a:tint val="75000"/>
                  </a:srgbClr>
                </a:solidFill>
              </a:rPr>
              <a:t>12/10/2020</a:t>
            </a:fld>
            <a:endParaRPr lang="en-US" dirty="0">
              <a:solidFill>
                <a:srgbClr val="363636">
                  <a:tint val="75000"/>
                </a:srgb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defTabSz="457200"/>
            <a:fld id="{D57F1E4F-1CFF-5643-939E-217C01CDF565}" type="slidenum">
              <a:rPr lang="en-US" smtClean="0">
                <a:solidFill>
                  <a:srgbClr val="6ABFAC"/>
                </a:solidFill>
              </a:rPr>
              <a:pPr defTabSz="457200"/>
              <a:t>‹N°›</a:t>
            </a:fld>
            <a:endParaRPr lang="en-US" dirty="0">
              <a:solidFill>
                <a:srgbClr val="6ABFAC"/>
              </a:solidFill>
            </a:endParaRPr>
          </a:p>
        </p:txBody>
      </p:sp>
    </p:spTree>
    <p:extLst>
      <p:ext uri="{BB962C8B-B14F-4D97-AF65-F5344CB8AC3E}">
        <p14:creationId xmlns:p14="http://schemas.microsoft.com/office/powerpoint/2010/main" val="299426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ctrTitle"/>
          </p:nvPr>
        </p:nvSpPr>
        <p:spPr>
          <a:xfrm>
            <a:off x="1375415" y="1309500"/>
            <a:ext cx="8348906" cy="2511795"/>
          </a:xfrm>
        </p:spPr>
        <p:txBody>
          <a:bodyPr/>
          <a:lstStyle/>
          <a:p>
            <a:r>
              <a:rPr lang="fr-FR" dirty="0">
                <a:latin typeface="Andalus" panose="02020603050405020304" pitchFamily="18" charset="-78"/>
                <a:cs typeface="Andalus" panose="02020603050405020304" pitchFamily="18" charset="-78"/>
              </a:rPr>
              <a:t/>
            </a:r>
            <a:br>
              <a:rPr lang="fr-FR" dirty="0">
                <a:latin typeface="Andalus" panose="02020603050405020304" pitchFamily="18" charset="-78"/>
                <a:cs typeface="Andalus" panose="02020603050405020304" pitchFamily="18" charset="-78"/>
              </a:rPr>
            </a:br>
            <a:r>
              <a:rPr lang="fr-FR" b="1" dirty="0">
                <a:solidFill>
                  <a:schemeClr val="accent1">
                    <a:lumMod val="75000"/>
                  </a:schemeClr>
                </a:solidFill>
                <a:latin typeface="Andalus" panose="02020603050405020304" pitchFamily="18" charset="-78"/>
                <a:cs typeface="Andalus" panose="02020603050405020304" pitchFamily="18" charset="-78"/>
              </a:rPr>
              <a:t>La Planification </a:t>
            </a:r>
            <a:br>
              <a:rPr lang="fr-FR" b="1" dirty="0">
                <a:solidFill>
                  <a:schemeClr val="accent1">
                    <a:lumMod val="75000"/>
                  </a:schemeClr>
                </a:solidFill>
                <a:latin typeface="Andalus" panose="02020603050405020304" pitchFamily="18" charset="-78"/>
                <a:cs typeface="Andalus" panose="02020603050405020304" pitchFamily="18" charset="-78"/>
              </a:rPr>
            </a:br>
            <a:r>
              <a:rPr lang="fr-FR" b="1" dirty="0">
                <a:solidFill>
                  <a:schemeClr val="accent1">
                    <a:lumMod val="75000"/>
                  </a:schemeClr>
                </a:solidFill>
                <a:latin typeface="Andalus" panose="02020603050405020304" pitchFamily="18" charset="-78"/>
                <a:cs typeface="Andalus" panose="02020603050405020304" pitchFamily="18" charset="-78"/>
              </a:rPr>
              <a:t/>
            </a:r>
            <a:br>
              <a:rPr lang="fr-FR" b="1" dirty="0">
                <a:solidFill>
                  <a:schemeClr val="accent1">
                    <a:lumMod val="75000"/>
                  </a:schemeClr>
                </a:solidFill>
                <a:latin typeface="Andalus" panose="02020603050405020304" pitchFamily="18" charset="-78"/>
                <a:cs typeface="Andalus" panose="02020603050405020304" pitchFamily="18" charset="-78"/>
              </a:rPr>
            </a:br>
            <a:r>
              <a:rPr lang="fr-FR" sz="1600" b="1" dirty="0">
                <a:solidFill>
                  <a:schemeClr val="bg2">
                    <a:lumMod val="50000"/>
                  </a:schemeClr>
                </a:solidFill>
                <a:latin typeface="Andalus" panose="02020603050405020304" pitchFamily="18" charset="-78"/>
                <a:cs typeface="Andalus" panose="02020603050405020304" pitchFamily="18" charset="-78"/>
              </a:rPr>
              <a:t>Lilia TRABELSI MASMOUDI</a:t>
            </a:r>
            <a:r>
              <a:rPr lang="fr-FR" sz="1600" b="1" dirty="0">
                <a:solidFill>
                  <a:schemeClr val="accent2">
                    <a:lumMod val="75000"/>
                  </a:schemeClr>
                </a:solidFill>
              </a:rPr>
              <a:t/>
            </a:r>
            <a:br>
              <a:rPr lang="fr-FR" sz="1600" b="1" dirty="0">
                <a:solidFill>
                  <a:schemeClr val="accent2">
                    <a:lumMod val="75000"/>
                  </a:schemeClr>
                </a:solidFill>
              </a:rPr>
            </a:br>
            <a:endParaRPr lang="fr-FR" sz="1600" b="1" dirty="0">
              <a:solidFill>
                <a:schemeClr val="accent2">
                  <a:lumMod val="75000"/>
                </a:schemeClr>
              </a:solidFill>
            </a:endParaRPr>
          </a:p>
        </p:txBody>
      </p:sp>
      <p:sp>
        <p:nvSpPr>
          <p:cNvPr id="9" name="Sous-titre 8"/>
          <p:cNvSpPr>
            <a:spLocks noGrp="1"/>
          </p:cNvSpPr>
          <p:nvPr>
            <p:ph type="subTitle" idx="1"/>
          </p:nvPr>
        </p:nvSpPr>
        <p:spPr>
          <a:xfrm>
            <a:off x="-2299517" y="3442648"/>
            <a:ext cx="7766936" cy="1096899"/>
          </a:xfrm>
        </p:spPr>
        <p:txBody>
          <a:bodyPr>
            <a:normAutofit fontScale="92500" lnSpcReduction="20000"/>
          </a:bodyPr>
          <a:lstStyle/>
          <a:p>
            <a:r>
              <a:rPr lang="fr-FR" sz="4400" b="1" dirty="0">
                <a:solidFill>
                  <a:schemeClr val="accent5">
                    <a:lumMod val="50000"/>
                  </a:schemeClr>
                </a:solidFill>
              </a:rPr>
              <a:t> </a:t>
            </a:r>
            <a:r>
              <a:rPr lang="fr-FR" sz="3600" b="1" dirty="0">
                <a:solidFill>
                  <a:srgbClr val="FFC000"/>
                </a:solidFill>
              </a:rPr>
              <a:t>Deuxième CHAPITRE</a:t>
            </a:r>
            <a:r>
              <a:rPr lang="fr-FR" sz="4400" b="1" dirty="0">
                <a:solidFill>
                  <a:srgbClr val="FFC000"/>
                </a:solidFill>
              </a:rPr>
              <a:t> </a:t>
            </a:r>
            <a:r>
              <a:rPr lang="fr-FR" sz="8000" b="1" dirty="0">
                <a:solidFill>
                  <a:srgbClr val="FFC000"/>
                </a:solidFill>
              </a:rPr>
              <a:t>2</a:t>
            </a:r>
          </a:p>
          <a:p>
            <a:endParaRPr lang="fr-FR" sz="4400" b="1" dirty="0"/>
          </a:p>
        </p:txBody>
      </p:sp>
      <p:sp>
        <p:nvSpPr>
          <p:cNvPr id="5" name="Espace réservé de la date 4"/>
          <p:cNvSpPr>
            <a:spLocks noGrp="1"/>
          </p:cNvSpPr>
          <p:nvPr>
            <p:ph type="dt" sz="half" idx="10"/>
          </p:nvPr>
        </p:nvSpPr>
        <p:spPr>
          <a:xfrm>
            <a:off x="11082686" y="6428905"/>
            <a:ext cx="911939" cy="365125"/>
          </a:xfrm>
        </p:spPr>
        <p:txBody>
          <a:bodyPr/>
          <a:lstStyle/>
          <a:p>
            <a:fld id="{5BEB0C3D-96CF-4DDE-A1CF-40EE3AD3533C}" type="datetime1">
              <a:rPr lang="fr-FR" smtClean="0">
                <a:solidFill>
                  <a:srgbClr val="363636">
                    <a:tint val="75000"/>
                  </a:srgbClr>
                </a:solidFill>
              </a:rPr>
              <a:t>12/10/2020</a:t>
            </a:fld>
            <a:endParaRPr lang="en-US" dirty="0">
              <a:solidFill>
                <a:srgbClr val="363636">
                  <a:tint val="75000"/>
                </a:srgbClr>
              </a:solidFill>
            </a:endParaRPr>
          </a:p>
        </p:txBody>
      </p:sp>
      <p:sp>
        <p:nvSpPr>
          <p:cNvPr id="6" name="Espace réservé du numéro de diapositive 5"/>
          <p:cNvSpPr>
            <a:spLocks noGrp="1"/>
          </p:cNvSpPr>
          <p:nvPr>
            <p:ph type="sldNum" sz="quarter" idx="12"/>
          </p:nvPr>
        </p:nvSpPr>
        <p:spPr>
          <a:xfrm>
            <a:off x="8299451" y="6428905"/>
            <a:ext cx="683339" cy="365125"/>
          </a:xfrm>
        </p:spPr>
        <p:txBody>
          <a:bodyPr/>
          <a:lstStyle/>
          <a:p>
            <a:fld id="{D57F1E4F-1CFF-5643-939E-217C01CDF565}" type="slidenum">
              <a:rPr lang="en-US" smtClean="0">
                <a:solidFill>
                  <a:srgbClr val="6ABFAC"/>
                </a:solidFill>
              </a:rPr>
              <a:pPr/>
              <a:t>1</a:t>
            </a:fld>
            <a:endParaRPr lang="en-US" dirty="0">
              <a:solidFill>
                <a:srgbClr val="6ABFAC"/>
              </a:solidFill>
            </a:endParaRP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5964" y="3661252"/>
            <a:ext cx="2008357" cy="1885935"/>
          </a:xfrm>
          <a:prstGeom prst="rect">
            <a:avLst/>
          </a:prstGeom>
        </p:spPr>
      </p:pic>
      <p:sp>
        <p:nvSpPr>
          <p:cNvPr id="3" name="Espace réservé du pied de page 2"/>
          <p:cNvSpPr>
            <a:spLocks noGrp="1"/>
          </p:cNvSpPr>
          <p:nvPr>
            <p:ph type="ftr" sz="quarter" idx="11"/>
          </p:nvPr>
        </p:nvSpPr>
        <p:spPr>
          <a:xfrm>
            <a:off x="2844739" y="6420434"/>
            <a:ext cx="6297612" cy="365125"/>
          </a:xfrm>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Tree>
    <p:extLst>
      <p:ext uri="{BB962C8B-B14F-4D97-AF65-F5344CB8AC3E}">
        <p14:creationId xmlns:p14="http://schemas.microsoft.com/office/powerpoint/2010/main" val="148831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9072953" cy="1320800"/>
          </a:xfrm>
        </p:spPr>
        <p:txBody>
          <a:bodyPr/>
          <a:lstStyle/>
          <a:p>
            <a:r>
              <a:rPr lang="fr-FR" dirty="0"/>
              <a:t>Les caractéristiques d’un objectif SMART :</a:t>
            </a:r>
          </a:p>
        </p:txBody>
      </p:sp>
      <p:sp>
        <p:nvSpPr>
          <p:cNvPr id="3" name="Espace réservé de la date 2"/>
          <p:cNvSpPr>
            <a:spLocks noGrp="1"/>
          </p:cNvSpPr>
          <p:nvPr>
            <p:ph type="dt" sz="half" idx="10"/>
          </p:nvPr>
        </p:nvSpPr>
        <p:spPr/>
        <p:txBody>
          <a:bodyPr/>
          <a:lstStyle/>
          <a:p>
            <a:fld id="{4E6098EA-5EF4-441C-BB2E-81A273E29B51}"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10</a:t>
            </a:fld>
            <a:endParaRPr lang="en-US" dirty="0">
              <a:solidFill>
                <a:srgbClr val="6ABFAC"/>
              </a:solidFill>
            </a:endParaRPr>
          </a:p>
        </p:txBody>
      </p:sp>
      <p:sp>
        <p:nvSpPr>
          <p:cNvPr id="6" name="Rectangle 5"/>
          <p:cNvSpPr/>
          <p:nvPr/>
        </p:nvSpPr>
        <p:spPr>
          <a:xfrm>
            <a:off x="0" y="1395429"/>
            <a:ext cx="9939280" cy="5298886"/>
          </a:xfrm>
          <a:prstGeom prst="rect">
            <a:avLst/>
          </a:prstGeom>
        </p:spPr>
        <p:txBody>
          <a:bodyPr wrap="square">
            <a:spAutoFit/>
          </a:bodyPr>
          <a:lstStyle/>
          <a:p>
            <a:pPr marL="800100" lvl="1" indent="-342900" defTabSz="457200">
              <a:spcBef>
                <a:spcPts val="1000"/>
              </a:spcBef>
              <a:buClr>
                <a:srgbClr val="6ABFAC"/>
              </a:buClr>
              <a:buSzPct val="80000"/>
              <a:buFont typeface="Wingdings 3" charset="2"/>
              <a:buChar char=""/>
            </a:pPr>
            <a:r>
              <a:rPr lang="fr-FR" sz="2400" dirty="0">
                <a:solidFill>
                  <a:schemeClr val="bg2">
                    <a:lumMod val="50000"/>
                  </a:schemeClr>
                </a:solidFill>
              </a:rPr>
              <a:t>L’élaboration des objectifs constitue une étape cruciale du processus de la planification. Les objectifs doivent être </a:t>
            </a:r>
            <a:r>
              <a:rPr lang="fr-FR" sz="2400" dirty="0">
                <a:solidFill>
                  <a:srgbClr val="6ABFAC">
                    <a:lumMod val="75000"/>
                  </a:srgbClr>
                </a:solidFill>
              </a:rPr>
              <a:t>SMART :</a:t>
            </a:r>
          </a:p>
          <a:p>
            <a:pPr marL="1257300" lvl="2" indent="-342900" defTabSz="457200">
              <a:spcBef>
                <a:spcPts val="1000"/>
              </a:spcBef>
              <a:buClr>
                <a:srgbClr val="6ABFAC"/>
              </a:buClr>
              <a:buSzPct val="80000"/>
              <a:buFont typeface="Wingdings 3" charset="2"/>
              <a:buChar char=""/>
            </a:pPr>
            <a:r>
              <a:rPr lang="fr-FR" sz="3200" b="1" dirty="0">
                <a:solidFill>
                  <a:srgbClr val="6ABFAC">
                    <a:lumMod val="75000"/>
                  </a:srgbClr>
                </a:solidFill>
              </a:rPr>
              <a:t>S</a:t>
            </a:r>
            <a:r>
              <a:rPr lang="fr-FR" sz="2400" dirty="0">
                <a:solidFill>
                  <a:srgbClr val="6ABFAC">
                    <a:lumMod val="75000"/>
                  </a:srgbClr>
                </a:solidFill>
              </a:rPr>
              <a:t>pécifique : à savoir clair précis et formulé positivement</a:t>
            </a:r>
          </a:p>
          <a:p>
            <a:pPr marL="1257300" lvl="2" indent="-342900" defTabSz="457200">
              <a:spcBef>
                <a:spcPts val="1000"/>
              </a:spcBef>
              <a:buClr>
                <a:srgbClr val="6ABFAC"/>
              </a:buClr>
              <a:buSzPct val="80000"/>
              <a:buFont typeface="Wingdings 3" charset="2"/>
              <a:buChar char=""/>
            </a:pPr>
            <a:r>
              <a:rPr lang="fr-FR" sz="3200" b="1" dirty="0">
                <a:solidFill>
                  <a:srgbClr val="6ABFAC">
                    <a:lumMod val="75000"/>
                  </a:srgbClr>
                </a:solidFill>
              </a:rPr>
              <a:t>M</a:t>
            </a:r>
            <a:r>
              <a:rPr lang="fr-FR" sz="2400" dirty="0">
                <a:solidFill>
                  <a:srgbClr val="6ABFAC">
                    <a:lumMod val="75000"/>
                  </a:srgbClr>
                </a:solidFill>
              </a:rPr>
              <a:t>esurable et évaluable</a:t>
            </a:r>
          </a:p>
          <a:p>
            <a:pPr marL="1257300" lvl="2" indent="-342900" defTabSz="457200">
              <a:spcBef>
                <a:spcPts val="1000"/>
              </a:spcBef>
              <a:buClr>
                <a:srgbClr val="6ABFAC"/>
              </a:buClr>
              <a:buSzPct val="80000"/>
              <a:buFont typeface="Wingdings 3" charset="2"/>
              <a:buChar char=""/>
            </a:pPr>
            <a:r>
              <a:rPr lang="fr-FR" sz="3200" b="1" dirty="0">
                <a:solidFill>
                  <a:srgbClr val="6ABFAC">
                    <a:lumMod val="75000"/>
                  </a:srgbClr>
                </a:solidFill>
              </a:rPr>
              <a:t>A</a:t>
            </a:r>
            <a:r>
              <a:rPr lang="fr-FR" sz="2400" dirty="0">
                <a:solidFill>
                  <a:srgbClr val="6ABFAC">
                    <a:lumMod val="75000"/>
                  </a:srgbClr>
                </a:solidFill>
              </a:rPr>
              <a:t>mbitieux mais accessible et réalisable</a:t>
            </a:r>
          </a:p>
          <a:p>
            <a:pPr marL="1257300" lvl="2" indent="-342900" defTabSz="457200">
              <a:spcBef>
                <a:spcPts val="1000"/>
              </a:spcBef>
              <a:buClr>
                <a:srgbClr val="6ABFAC"/>
              </a:buClr>
              <a:buSzPct val="80000"/>
              <a:buFont typeface="Wingdings 3" charset="2"/>
              <a:buChar char=""/>
            </a:pPr>
            <a:r>
              <a:rPr lang="fr-FR" sz="3200" b="1" dirty="0">
                <a:solidFill>
                  <a:srgbClr val="6ABFAC">
                    <a:lumMod val="75000"/>
                  </a:srgbClr>
                </a:solidFill>
              </a:rPr>
              <a:t>R</a:t>
            </a:r>
            <a:r>
              <a:rPr lang="fr-FR" sz="2400" dirty="0">
                <a:solidFill>
                  <a:srgbClr val="6ABFAC">
                    <a:lumMod val="75000"/>
                  </a:srgbClr>
                </a:solidFill>
              </a:rPr>
              <a:t>attaché à un projet ou mission (où, avec qui et dans quelles circonstances)</a:t>
            </a:r>
          </a:p>
          <a:p>
            <a:pPr marL="1257300" lvl="2" indent="-342900" defTabSz="457200">
              <a:spcBef>
                <a:spcPts val="1000"/>
              </a:spcBef>
              <a:buClr>
                <a:srgbClr val="6ABFAC"/>
              </a:buClr>
              <a:buSzPct val="80000"/>
              <a:buFont typeface="Wingdings 3" charset="2"/>
              <a:buChar char=""/>
            </a:pPr>
            <a:r>
              <a:rPr lang="fr-FR" sz="3200" b="1" dirty="0">
                <a:solidFill>
                  <a:srgbClr val="6ABFAC">
                    <a:lumMod val="75000"/>
                  </a:srgbClr>
                </a:solidFill>
              </a:rPr>
              <a:t>T</a:t>
            </a:r>
            <a:r>
              <a:rPr lang="fr-FR" sz="2400" dirty="0">
                <a:solidFill>
                  <a:srgbClr val="6ABFAC">
                    <a:lumMod val="75000"/>
                  </a:srgbClr>
                </a:solidFill>
              </a:rPr>
              <a:t>emps (défini dans le temps, quand, à quel horizon)</a:t>
            </a:r>
          </a:p>
          <a:p>
            <a:pPr marL="1257300" lvl="2" indent="-342900" defTabSz="457200">
              <a:spcBef>
                <a:spcPts val="1000"/>
              </a:spcBef>
              <a:buClr>
                <a:srgbClr val="6ABFAC"/>
              </a:buClr>
              <a:buSzPct val="80000"/>
              <a:buFont typeface="Wingdings 3" charset="2"/>
              <a:buChar char=""/>
            </a:pPr>
            <a:endParaRPr lang="fr-FR" sz="2000" dirty="0">
              <a:solidFill>
                <a:srgbClr val="6ABFAC">
                  <a:lumMod val="75000"/>
                </a:srgbClr>
              </a:solidFill>
            </a:endParaRPr>
          </a:p>
          <a:p>
            <a:pPr lvl="1" defTabSz="457200">
              <a:spcBef>
                <a:spcPts val="1000"/>
              </a:spcBef>
              <a:buClr>
                <a:srgbClr val="6ABFAC"/>
              </a:buClr>
              <a:buSzPct val="80000"/>
            </a:pPr>
            <a:endParaRPr lang="fr-FR" sz="2800" dirty="0">
              <a:solidFill>
                <a:srgbClr val="363636">
                  <a:lumMod val="75000"/>
                  <a:lumOff val="25000"/>
                </a:srgbClr>
              </a:solidFill>
            </a:endParaRPr>
          </a:p>
        </p:txBody>
      </p:sp>
    </p:spTree>
    <p:extLst>
      <p:ext uri="{BB962C8B-B14F-4D97-AF65-F5344CB8AC3E}">
        <p14:creationId xmlns:p14="http://schemas.microsoft.com/office/powerpoint/2010/main" val="1840042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07D10F08-E146-470A-92B6-D48391C30A79}"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11</a:t>
            </a:fld>
            <a:endParaRPr lang="en-US" dirty="0">
              <a:solidFill>
                <a:srgbClr val="6ABFAC"/>
              </a:solidFill>
            </a:endParaRPr>
          </a:p>
        </p:txBody>
      </p:sp>
      <p:sp>
        <p:nvSpPr>
          <p:cNvPr id="6" name="Titre 1"/>
          <p:cNvSpPr>
            <a:spLocks noGrp="1"/>
          </p:cNvSpPr>
          <p:nvPr>
            <p:ph type="title"/>
          </p:nvPr>
        </p:nvSpPr>
        <p:spPr>
          <a:xfrm>
            <a:off x="677334" y="549965"/>
            <a:ext cx="8596668" cy="1320800"/>
          </a:xfrm>
        </p:spPr>
        <p:txBody>
          <a:bodyPr/>
          <a:lstStyle/>
          <a:p>
            <a:r>
              <a:rPr lang="fr-FR" dirty="0"/>
              <a:t>Les Plans</a:t>
            </a:r>
          </a:p>
        </p:txBody>
      </p:sp>
      <p:sp>
        <p:nvSpPr>
          <p:cNvPr id="7" name="Rectangle 6"/>
          <p:cNvSpPr/>
          <p:nvPr/>
        </p:nvSpPr>
        <p:spPr>
          <a:xfrm>
            <a:off x="271279" y="1760590"/>
            <a:ext cx="9408778" cy="2195473"/>
          </a:xfrm>
          <a:prstGeom prst="rect">
            <a:avLst/>
          </a:prstGeom>
        </p:spPr>
        <p:txBody>
          <a:bodyPr wrap="square">
            <a:spAutoFit/>
          </a:bodyPr>
          <a:lstStyle/>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 Un objectif s’accompagne en général d’un plan d’action, d’un calendrier et d’un programme précis des activités avec délégation des responsabilités à des personnes en particulier.</a:t>
            </a:r>
          </a:p>
          <a:p>
            <a:pPr lvl="1" defTabSz="457200">
              <a:spcBef>
                <a:spcPts val="1000"/>
              </a:spcBef>
              <a:buClr>
                <a:srgbClr val="6ABFAC"/>
              </a:buClr>
              <a:buSzPct val="80000"/>
            </a:pPr>
            <a:endParaRPr lang="fr-FR" sz="2000" dirty="0">
              <a:solidFill>
                <a:srgbClr val="363636">
                  <a:lumMod val="75000"/>
                  <a:lumOff val="25000"/>
                </a:srgbClr>
              </a:solidFill>
            </a:endParaRPr>
          </a:p>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Il est impossible d’atteindre un objectif s’il ne s’accompagne pas d’un plan de travail détaillé.</a:t>
            </a:r>
          </a:p>
        </p:txBody>
      </p:sp>
    </p:spTree>
    <p:extLst>
      <p:ext uri="{BB962C8B-B14F-4D97-AF65-F5344CB8AC3E}">
        <p14:creationId xmlns:p14="http://schemas.microsoft.com/office/powerpoint/2010/main" val="93664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Types de plans</a:t>
            </a:r>
          </a:p>
        </p:txBody>
      </p:sp>
      <p:sp>
        <p:nvSpPr>
          <p:cNvPr id="3" name="Espace réservé de la date 2"/>
          <p:cNvSpPr>
            <a:spLocks noGrp="1"/>
          </p:cNvSpPr>
          <p:nvPr>
            <p:ph type="dt" sz="half" idx="10"/>
          </p:nvPr>
        </p:nvSpPr>
        <p:spPr/>
        <p:txBody>
          <a:bodyPr/>
          <a:lstStyle/>
          <a:p>
            <a:fld id="{DEB10C96-3CCD-44E1-BBB9-426AC823D78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a:xfrm>
            <a:off x="8590663" y="5990215"/>
            <a:ext cx="683339" cy="365125"/>
          </a:xfrm>
        </p:spPr>
        <p:txBody>
          <a:bodyPr/>
          <a:lstStyle/>
          <a:p>
            <a:fld id="{D57F1E4F-1CFF-5643-939E-217C01CDF565}" type="slidenum">
              <a:rPr lang="en-US" smtClean="0">
                <a:solidFill>
                  <a:srgbClr val="6ABFAC"/>
                </a:solidFill>
              </a:rPr>
              <a:pPr/>
              <a:t>12</a:t>
            </a:fld>
            <a:endParaRPr lang="en-US" dirty="0">
              <a:solidFill>
                <a:srgbClr val="6ABFAC"/>
              </a:solidFill>
            </a:endParaRPr>
          </a:p>
        </p:txBody>
      </p:sp>
      <p:sp>
        <p:nvSpPr>
          <p:cNvPr id="6" name="Rectangle 5"/>
          <p:cNvSpPr/>
          <p:nvPr/>
        </p:nvSpPr>
        <p:spPr>
          <a:xfrm>
            <a:off x="417443" y="1683029"/>
            <a:ext cx="9263270" cy="3416320"/>
          </a:xfrm>
          <a:prstGeom prst="rect">
            <a:avLst/>
          </a:prstGeom>
        </p:spPr>
        <p:txBody>
          <a:bodyPr wrap="square">
            <a:spAutoFit/>
          </a:bodyPr>
          <a:lstStyle/>
          <a:p>
            <a:pPr marL="342900" lvl="0" indent="-342900" algn="just">
              <a:spcAft>
                <a:spcPts val="0"/>
              </a:spcAft>
              <a:buFont typeface="Times New Roman" panose="02020603050405020304" pitchFamily="18" charset="0"/>
              <a:buChar char="-"/>
              <a:tabLst>
                <a:tab pos="457200" algn="l"/>
              </a:tabLst>
            </a:pPr>
            <a:r>
              <a:rPr lang="fr-FR" dirty="0">
                <a:solidFill>
                  <a:schemeClr val="accent1">
                    <a:lumMod val="75000"/>
                  </a:schemeClr>
                </a:solidFill>
                <a:effectLst/>
                <a:ea typeface="Times New Roman" panose="02020603050405020304" pitchFamily="18" charset="0"/>
              </a:rPr>
              <a:t>Les plans stratégiques</a:t>
            </a:r>
            <a:r>
              <a:rPr lang="fr-FR" dirty="0">
                <a:solidFill>
                  <a:schemeClr val="bg2">
                    <a:lumMod val="50000"/>
                  </a:schemeClr>
                </a:solidFill>
                <a:effectLst/>
                <a:ea typeface="Times New Roman" panose="02020603050405020304" pitchFamily="18" charset="0"/>
              </a:rPr>
              <a:t> : Ce sont les plans qui engagent le futur de l’entreprise, ils consistent à définir des objectifs globaux à LT ainsi que les moyens à déployer pour les atteindre. </a:t>
            </a:r>
          </a:p>
          <a:p>
            <a:pPr lvl="0" algn="just">
              <a:spcAft>
                <a:spcPts val="0"/>
              </a:spcAft>
              <a:tabLst>
                <a:tab pos="457200" algn="l"/>
              </a:tabLst>
            </a:pPr>
            <a:endParaRPr lang="fr-FR" dirty="0">
              <a:solidFill>
                <a:schemeClr val="bg2">
                  <a:lumMod val="50000"/>
                </a:schemeClr>
              </a:solidFill>
              <a:effectLst/>
              <a:ea typeface="Times New Roman" panose="02020603050405020304" pitchFamily="18" charset="0"/>
            </a:endParaRPr>
          </a:p>
          <a:p>
            <a:pPr marL="342900" lvl="0" indent="-342900" algn="just">
              <a:spcAft>
                <a:spcPts val="0"/>
              </a:spcAft>
              <a:buFont typeface="Times New Roman" panose="02020603050405020304" pitchFamily="18" charset="0"/>
              <a:buChar char="-"/>
              <a:tabLst>
                <a:tab pos="457200" algn="l"/>
              </a:tabLst>
            </a:pPr>
            <a:r>
              <a:rPr lang="fr-FR" dirty="0">
                <a:solidFill>
                  <a:schemeClr val="accent1">
                    <a:lumMod val="75000"/>
                  </a:schemeClr>
                </a:solidFill>
                <a:effectLst/>
                <a:ea typeface="Times New Roman" panose="02020603050405020304" pitchFamily="18" charset="0"/>
              </a:rPr>
              <a:t>Les plans tactiques</a:t>
            </a:r>
            <a:r>
              <a:rPr lang="fr-FR" dirty="0">
                <a:solidFill>
                  <a:schemeClr val="bg2">
                    <a:lumMod val="50000"/>
                  </a:schemeClr>
                </a:solidFill>
                <a:effectLst/>
                <a:ea typeface="Times New Roman" panose="02020603050405020304" pitchFamily="18" charset="0"/>
              </a:rPr>
              <a:t> : aident les cadres des sous unités à appliquer les objectifs stratégiques de l’organisation. Les cadres supérieurs établissent les stratégies à caractère général et les responsables des différentes fonctions élaborent ensuite les plans tactiques à moyen terme.</a:t>
            </a:r>
          </a:p>
          <a:p>
            <a:pPr lvl="0" algn="just">
              <a:spcAft>
                <a:spcPts val="0"/>
              </a:spcAft>
              <a:tabLst>
                <a:tab pos="457200" algn="l"/>
              </a:tabLst>
            </a:pPr>
            <a:endParaRPr lang="fr-FR" dirty="0">
              <a:solidFill>
                <a:schemeClr val="bg2">
                  <a:lumMod val="50000"/>
                </a:schemeClr>
              </a:solidFill>
              <a:effectLst/>
              <a:ea typeface="Times New Roman" panose="02020603050405020304" pitchFamily="18" charset="0"/>
            </a:endParaRPr>
          </a:p>
          <a:p>
            <a:pPr marL="342900" lvl="0" indent="-342900" algn="just">
              <a:spcAft>
                <a:spcPts val="0"/>
              </a:spcAft>
              <a:buFont typeface="Times New Roman" panose="02020603050405020304" pitchFamily="18" charset="0"/>
              <a:buChar char="-"/>
              <a:tabLst>
                <a:tab pos="457200" algn="l"/>
              </a:tabLst>
            </a:pPr>
            <a:r>
              <a:rPr lang="fr-FR" dirty="0">
                <a:solidFill>
                  <a:schemeClr val="accent1">
                    <a:lumMod val="75000"/>
                  </a:schemeClr>
                </a:solidFill>
                <a:effectLst/>
                <a:ea typeface="Times New Roman" panose="02020603050405020304" pitchFamily="18" charset="0"/>
              </a:rPr>
              <a:t>Les plans opérationnels</a:t>
            </a:r>
            <a:r>
              <a:rPr lang="fr-FR" dirty="0">
                <a:solidFill>
                  <a:schemeClr val="bg2">
                    <a:lumMod val="50000"/>
                  </a:schemeClr>
                </a:solidFill>
                <a:effectLst/>
                <a:ea typeface="Times New Roman" panose="02020603050405020304" pitchFamily="18" charset="0"/>
              </a:rPr>
              <a:t> : sont plus détaillés et ils portent sur une plus courte période. Ils indiquent qui fait quoi, où, de quelle manière et à quel moment. C’est aussi l’expression chiffrée et exacte des plans stratégiques : c’est le </a:t>
            </a:r>
            <a:r>
              <a:rPr lang="fr-FR" dirty="0">
                <a:solidFill>
                  <a:schemeClr val="accent1">
                    <a:lumMod val="75000"/>
                  </a:schemeClr>
                </a:solidFill>
                <a:effectLst/>
                <a:ea typeface="Times New Roman" panose="02020603050405020304" pitchFamily="18" charset="0"/>
              </a:rPr>
              <a:t>Budget</a:t>
            </a:r>
            <a:r>
              <a:rPr lang="fr-FR" dirty="0">
                <a:solidFill>
                  <a:schemeClr val="bg2">
                    <a:lumMod val="50000"/>
                  </a:schemeClr>
                </a:solidFill>
                <a:effectLst/>
                <a:ea typeface="Times New Roman" panose="02020603050405020304" pitchFamily="18" charset="0"/>
              </a:rPr>
              <a:t>.</a:t>
            </a:r>
          </a:p>
        </p:txBody>
      </p:sp>
    </p:spTree>
    <p:extLst>
      <p:ext uri="{BB962C8B-B14F-4D97-AF65-F5344CB8AC3E}">
        <p14:creationId xmlns:p14="http://schemas.microsoft.com/office/powerpoint/2010/main" val="2101178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649356"/>
            <a:ext cx="8596668" cy="1320800"/>
          </a:xfrm>
        </p:spPr>
        <p:txBody>
          <a:bodyPr/>
          <a:lstStyle/>
          <a:p>
            <a:r>
              <a:rPr lang="fr-FR" dirty="0"/>
              <a:t>Les Avantages de la Planification</a:t>
            </a:r>
          </a:p>
        </p:txBody>
      </p:sp>
      <p:sp>
        <p:nvSpPr>
          <p:cNvPr id="3" name="Espace réservé de la date 2"/>
          <p:cNvSpPr>
            <a:spLocks noGrp="1"/>
          </p:cNvSpPr>
          <p:nvPr>
            <p:ph type="dt" sz="half" idx="10"/>
          </p:nvPr>
        </p:nvSpPr>
        <p:spPr/>
        <p:txBody>
          <a:bodyPr/>
          <a:lstStyle/>
          <a:p>
            <a:fld id="{39773ADD-3EB5-4E43-B787-88FC62278C3D}"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13</a:t>
            </a:fld>
            <a:endParaRPr lang="en-US" dirty="0">
              <a:solidFill>
                <a:srgbClr val="6ABFAC"/>
              </a:solidFill>
            </a:endParaRPr>
          </a:p>
        </p:txBody>
      </p:sp>
      <p:sp>
        <p:nvSpPr>
          <p:cNvPr id="8" name="Rectangle 7"/>
          <p:cNvSpPr/>
          <p:nvPr/>
        </p:nvSpPr>
        <p:spPr>
          <a:xfrm>
            <a:off x="-94355" y="1886715"/>
            <a:ext cx="10291904" cy="2728952"/>
          </a:xfrm>
          <a:prstGeom prst="rect">
            <a:avLst/>
          </a:prstGeom>
        </p:spPr>
        <p:txBody>
          <a:bodyPr wrap="square">
            <a:spAutoFit/>
          </a:bodyPr>
          <a:lstStyle/>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 planification indique à l’ensemble des membres de l’organisation la direction à suivre. Ceci en fixant les objectifs et les moyens de les atteindre.</a:t>
            </a:r>
          </a:p>
          <a:p>
            <a:pPr lvl="1" defTabSz="457200">
              <a:spcBef>
                <a:spcPts val="1000"/>
              </a:spcBef>
              <a:buClr>
                <a:srgbClr val="6ABFAC"/>
              </a:buClr>
              <a:buSzPct val="80000"/>
            </a:pPr>
            <a:endParaRPr lang="fr-FR" sz="2000" dirty="0">
              <a:solidFill>
                <a:srgbClr val="363636">
                  <a:lumMod val="75000"/>
                  <a:lumOff val="25000"/>
                </a:srgbClr>
              </a:solidFill>
            </a:endParaRPr>
          </a:p>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 Planification réduit le facteur d’incertitude sans le supprimer pour autant.</a:t>
            </a:r>
          </a:p>
          <a:p>
            <a:pPr lvl="1" defTabSz="457200">
              <a:spcBef>
                <a:spcPts val="1000"/>
              </a:spcBef>
              <a:buClr>
                <a:srgbClr val="6ABFAC"/>
              </a:buClr>
              <a:buSzPct val="80000"/>
            </a:pPr>
            <a:endParaRPr lang="fr-FR" dirty="0">
              <a:solidFill>
                <a:srgbClr val="363636">
                  <a:lumMod val="75000"/>
                  <a:lumOff val="25000"/>
                </a:srgbClr>
              </a:solidFill>
            </a:endParaRPr>
          </a:p>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 planification fixe les objectifs pour faciliter le contrôle. Avec des objectifs (indicateurs) précis, les résultats peuvent être évalués.</a:t>
            </a:r>
            <a:endParaRPr lang="fr-FR" dirty="0">
              <a:solidFill>
                <a:srgbClr val="6ABFAC">
                  <a:lumMod val="75000"/>
                </a:srgbClr>
              </a:solidFill>
            </a:endParaRPr>
          </a:p>
        </p:txBody>
      </p:sp>
    </p:spTree>
    <p:extLst>
      <p:ext uri="{BB962C8B-B14F-4D97-AF65-F5344CB8AC3E}">
        <p14:creationId xmlns:p14="http://schemas.microsoft.com/office/powerpoint/2010/main" val="2220208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369EF96B-753D-4233-BD5F-13A3FCAB2961}"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14</a:t>
            </a:fld>
            <a:endParaRPr lang="en-US" dirty="0">
              <a:solidFill>
                <a:srgbClr val="6ABFAC"/>
              </a:solidFill>
            </a:endParaRPr>
          </a:p>
        </p:txBody>
      </p:sp>
      <p:sp>
        <p:nvSpPr>
          <p:cNvPr id="8" name="Rectangle 7"/>
          <p:cNvSpPr/>
          <p:nvPr/>
        </p:nvSpPr>
        <p:spPr>
          <a:xfrm>
            <a:off x="-104295" y="1578602"/>
            <a:ext cx="10082784" cy="3036729"/>
          </a:xfrm>
          <a:prstGeom prst="rect">
            <a:avLst/>
          </a:prstGeom>
        </p:spPr>
        <p:txBody>
          <a:bodyPr wrap="square">
            <a:spAutoFit/>
          </a:bodyPr>
          <a:lstStyle/>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 planification peut être source de rigidité et de sclérose. Ça peut priver l’entreprise de regarder les opportunités et d’être plus flexible dans un contexte peu stable et mouvant.</a:t>
            </a:r>
          </a:p>
          <a:p>
            <a:pPr lvl="1" defTabSz="457200">
              <a:spcBef>
                <a:spcPts val="1000"/>
              </a:spcBef>
              <a:buClr>
                <a:srgbClr val="6ABFAC"/>
              </a:buClr>
              <a:buSzPct val="80000"/>
            </a:pPr>
            <a:endParaRPr lang="fr-FR" sz="2000" dirty="0">
              <a:solidFill>
                <a:srgbClr val="363636">
                  <a:lumMod val="75000"/>
                  <a:lumOff val="25000"/>
                </a:srgbClr>
              </a:solidFill>
            </a:endParaRPr>
          </a:p>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Plans et environnement incertains sont incompatibles</a:t>
            </a:r>
            <a:endParaRPr lang="fr-FR" dirty="0">
              <a:solidFill>
                <a:srgbClr val="363636">
                  <a:lumMod val="75000"/>
                  <a:lumOff val="25000"/>
                </a:srgbClr>
              </a:solidFill>
            </a:endParaRPr>
          </a:p>
          <a:p>
            <a:pPr lvl="1" defTabSz="457200">
              <a:spcBef>
                <a:spcPts val="1000"/>
              </a:spcBef>
              <a:buClr>
                <a:srgbClr val="6ABFAC"/>
              </a:buClr>
              <a:buSzPct val="80000"/>
            </a:pPr>
            <a:endParaRPr lang="fr-FR" dirty="0">
              <a:solidFill>
                <a:srgbClr val="363636">
                  <a:lumMod val="75000"/>
                  <a:lumOff val="25000"/>
                </a:srgbClr>
              </a:solidFill>
            </a:endParaRPr>
          </a:p>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 planification coûte cher (collecte d’informations, conduite d’études…) et peut réduire la marge d’initiative…</a:t>
            </a:r>
            <a:endParaRPr lang="fr-FR" dirty="0">
              <a:solidFill>
                <a:srgbClr val="6ABFAC">
                  <a:lumMod val="75000"/>
                </a:srgbClr>
              </a:solidFill>
            </a:endParaRPr>
          </a:p>
        </p:txBody>
      </p:sp>
      <p:sp>
        <p:nvSpPr>
          <p:cNvPr id="7" name="Titre 1"/>
          <p:cNvSpPr txBox="1">
            <a:spLocks/>
          </p:cNvSpPr>
          <p:nvPr/>
        </p:nvSpPr>
        <p:spPr>
          <a:xfrm>
            <a:off x="677334" y="649356"/>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Les Inconvénients de la Planification</a:t>
            </a:r>
          </a:p>
        </p:txBody>
      </p:sp>
    </p:spTree>
    <p:extLst>
      <p:ext uri="{BB962C8B-B14F-4D97-AF65-F5344CB8AC3E}">
        <p14:creationId xmlns:p14="http://schemas.microsoft.com/office/powerpoint/2010/main" val="52809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Processus de Planification :</a:t>
            </a:r>
          </a:p>
        </p:txBody>
      </p:sp>
      <p:sp>
        <p:nvSpPr>
          <p:cNvPr id="3" name="Espace réservé de la date 2"/>
          <p:cNvSpPr>
            <a:spLocks noGrp="1"/>
          </p:cNvSpPr>
          <p:nvPr>
            <p:ph type="dt" sz="half" idx="10"/>
          </p:nvPr>
        </p:nvSpPr>
        <p:spPr>
          <a:xfrm>
            <a:off x="6628664" y="5564283"/>
            <a:ext cx="911939" cy="365125"/>
          </a:xfrm>
        </p:spPr>
        <p:txBody>
          <a:bodyPr/>
          <a:lstStyle/>
          <a:p>
            <a:fld id="{4D88A8E8-94A5-4E95-934E-2838DBFA56EC}"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a:xfrm>
            <a:off x="8014194" y="5564283"/>
            <a:ext cx="683339" cy="365125"/>
          </a:xfrm>
        </p:spPr>
        <p:txBody>
          <a:bodyPr/>
          <a:lstStyle/>
          <a:p>
            <a:fld id="{D57F1E4F-1CFF-5643-939E-217C01CDF565}" type="slidenum">
              <a:rPr lang="en-US" smtClean="0">
                <a:solidFill>
                  <a:srgbClr val="6ABFAC"/>
                </a:solidFill>
              </a:rPr>
              <a:pPr/>
              <a:t>15</a:t>
            </a:fld>
            <a:endParaRPr lang="en-US" dirty="0">
              <a:solidFill>
                <a:srgbClr val="6ABFAC"/>
              </a:solidFill>
            </a:endParaRPr>
          </a:p>
        </p:txBody>
      </p:sp>
      <p:graphicFrame>
        <p:nvGraphicFramePr>
          <p:cNvPr id="7" name="Diagramme 6"/>
          <p:cNvGraphicFramePr/>
          <p:nvPr>
            <p:extLst>
              <p:ext uri="{D42A27DB-BD31-4B8C-83A1-F6EECF244321}">
                <p14:modId xmlns:p14="http://schemas.microsoft.com/office/powerpoint/2010/main" val="2183054806"/>
              </p:ext>
            </p:extLst>
          </p:nvPr>
        </p:nvGraphicFramePr>
        <p:xfrm>
          <a:off x="1455531" y="1371599"/>
          <a:ext cx="7092122" cy="4289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p:cNvSpPr txBox="1"/>
          <p:nvPr/>
        </p:nvSpPr>
        <p:spPr>
          <a:xfrm>
            <a:off x="8547653" y="1597234"/>
            <a:ext cx="1114408" cy="523220"/>
          </a:xfrm>
          <a:prstGeom prst="rect">
            <a:avLst/>
          </a:prstGeom>
          <a:noFill/>
        </p:spPr>
        <p:txBody>
          <a:bodyPr wrap="none" rtlCol="0">
            <a:spAutoFit/>
          </a:bodyPr>
          <a:lstStyle/>
          <a:p>
            <a:r>
              <a:rPr lang="fr-FR" sz="2800" dirty="0">
                <a:solidFill>
                  <a:schemeClr val="accent6">
                    <a:lumMod val="50000"/>
                  </a:schemeClr>
                </a:solidFill>
              </a:rPr>
              <a:t>SWOT</a:t>
            </a:r>
          </a:p>
        </p:txBody>
      </p:sp>
    </p:spTree>
    <p:extLst>
      <p:ext uri="{BB962C8B-B14F-4D97-AF65-F5344CB8AC3E}">
        <p14:creationId xmlns:p14="http://schemas.microsoft.com/office/powerpoint/2010/main" val="1922218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EDFF70E0-6F69-4E2F-99C1-61E40D34B9F1}"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16</a:t>
            </a:fld>
            <a:endParaRPr lang="en-US" dirty="0">
              <a:solidFill>
                <a:srgbClr val="6ABFAC"/>
              </a:solidFill>
            </a:endParaRPr>
          </a:p>
        </p:txBody>
      </p:sp>
      <p:sp>
        <p:nvSpPr>
          <p:cNvPr id="6" name="Titre 1"/>
          <p:cNvSpPr>
            <a:spLocks noGrp="1"/>
          </p:cNvSpPr>
          <p:nvPr>
            <p:ph type="title"/>
          </p:nvPr>
        </p:nvSpPr>
        <p:spPr>
          <a:xfrm>
            <a:off x="677333" y="609600"/>
            <a:ext cx="8963623" cy="1320800"/>
          </a:xfrm>
        </p:spPr>
        <p:txBody>
          <a:bodyPr/>
          <a:lstStyle/>
          <a:p>
            <a:r>
              <a:rPr lang="fr-FR" dirty="0"/>
              <a:t>L’Analyse SWOT </a:t>
            </a:r>
            <a:r>
              <a:rPr lang="fr-FR" sz="2000" b="1" dirty="0"/>
              <a:t>(</a:t>
            </a:r>
            <a:r>
              <a:rPr lang="fr-FR" sz="2000" b="1" dirty="0" err="1"/>
              <a:t>Strength</a:t>
            </a:r>
            <a:r>
              <a:rPr lang="fr-FR" sz="2000" b="1" dirty="0"/>
              <a:t>, </a:t>
            </a:r>
            <a:r>
              <a:rPr lang="fr-FR" sz="2000" b="1" dirty="0" err="1"/>
              <a:t>Weekness</a:t>
            </a:r>
            <a:r>
              <a:rPr lang="fr-FR" sz="2000" b="1" dirty="0"/>
              <a:t>)(</a:t>
            </a:r>
            <a:r>
              <a:rPr lang="fr-FR" sz="2000" b="1" dirty="0" err="1"/>
              <a:t>Opprtunities</a:t>
            </a:r>
            <a:r>
              <a:rPr lang="fr-FR" sz="2000" b="1" dirty="0"/>
              <a:t>, </a:t>
            </a:r>
            <a:r>
              <a:rPr lang="fr-FR" sz="2000" b="1" dirty="0" err="1"/>
              <a:t>Threats</a:t>
            </a:r>
            <a:r>
              <a:rPr lang="fr-FR" sz="2000" b="1" dirty="0"/>
              <a:t>)</a:t>
            </a:r>
          </a:p>
        </p:txBody>
      </p:sp>
      <p:pic>
        <p:nvPicPr>
          <p:cNvPr id="3074" name="Picture 2" descr="Résultat de recherche d'images pour &quot;MATRICE SWOT&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507" y="1270001"/>
            <a:ext cx="8798495" cy="517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8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Intérêt de l’analyse SWOT</a:t>
            </a:r>
          </a:p>
        </p:txBody>
      </p:sp>
      <p:sp>
        <p:nvSpPr>
          <p:cNvPr id="3" name="Espace réservé de la date 2"/>
          <p:cNvSpPr>
            <a:spLocks noGrp="1"/>
          </p:cNvSpPr>
          <p:nvPr>
            <p:ph type="dt" sz="half" idx="10"/>
          </p:nvPr>
        </p:nvSpPr>
        <p:spPr/>
        <p:txBody>
          <a:bodyPr/>
          <a:lstStyle/>
          <a:p>
            <a:fld id="{2F92595B-3364-4C51-9E03-B959DAB6447B}"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17</a:t>
            </a:fld>
            <a:endParaRPr lang="en-US" dirty="0">
              <a:solidFill>
                <a:srgbClr val="6ABFAC"/>
              </a:solidFill>
            </a:endParaRPr>
          </a:p>
        </p:txBody>
      </p:sp>
      <p:sp>
        <p:nvSpPr>
          <p:cNvPr id="6" name="Rectangle 5"/>
          <p:cNvSpPr/>
          <p:nvPr/>
        </p:nvSpPr>
        <p:spPr>
          <a:xfrm>
            <a:off x="0" y="1404753"/>
            <a:ext cx="10291904" cy="4037003"/>
          </a:xfrm>
          <a:prstGeom prst="rect">
            <a:avLst/>
          </a:prstGeom>
        </p:spPr>
        <p:txBody>
          <a:bodyPr wrap="square">
            <a:spAutoFit/>
          </a:bodyPr>
          <a:lstStyle/>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L’analyse SWOT vous aidera à mieux comprendre :</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Votre marché</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Vos produits et vos services</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Et votre marque.</a:t>
            </a:r>
          </a:p>
          <a:p>
            <a:pPr lvl="2" defTabSz="457200">
              <a:spcBef>
                <a:spcPts val="1000"/>
              </a:spcBef>
              <a:buClr>
                <a:srgbClr val="6ABFAC"/>
              </a:buClr>
              <a:buSzPct val="80000"/>
            </a:pPr>
            <a:endParaRPr lang="fr-FR" sz="2000" dirty="0">
              <a:solidFill>
                <a:srgbClr val="363636">
                  <a:lumMod val="75000"/>
                  <a:lumOff val="25000"/>
                </a:srgbClr>
              </a:solidFill>
            </a:endParaRPr>
          </a:p>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Nous commencerons par analyser les opportunités et les menaces, provenant de l’environnement, et pouvant affecter l’entreprise.</a:t>
            </a:r>
          </a:p>
          <a:p>
            <a:pPr lvl="1" defTabSz="457200">
              <a:spcBef>
                <a:spcPts val="1000"/>
              </a:spcBef>
              <a:buClr>
                <a:srgbClr val="6ABFAC"/>
              </a:buClr>
              <a:buSzPct val="80000"/>
            </a:pPr>
            <a:endParaRPr lang="fr-FR" dirty="0">
              <a:solidFill>
                <a:srgbClr val="363636">
                  <a:lumMod val="75000"/>
                  <a:lumOff val="25000"/>
                </a:srgbClr>
              </a:solidFill>
            </a:endParaRPr>
          </a:p>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Nous analyserons, par la suite, les forces et les faiblesses de l’entreprises et de ses produits ou services.</a:t>
            </a:r>
            <a:endParaRPr lang="fr-FR" dirty="0">
              <a:solidFill>
                <a:srgbClr val="6ABFAC">
                  <a:lumMod val="75000"/>
                </a:srgbClr>
              </a:solidFill>
            </a:endParaRPr>
          </a:p>
        </p:txBody>
      </p:sp>
    </p:spTree>
    <p:extLst>
      <p:ext uri="{BB962C8B-B14F-4D97-AF65-F5344CB8AC3E}">
        <p14:creationId xmlns:p14="http://schemas.microsoft.com/office/powerpoint/2010/main" val="1724350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des Opportunités et des Menaces de l’environnement</a:t>
            </a:r>
          </a:p>
        </p:txBody>
      </p:sp>
      <p:sp>
        <p:nvSpPr>
          <p:cNvPr id="3" name="Espace réservé de la date 2"/>
          <p:cNvSpPr>
            <a:spLocks noGrp="1"/>
          </p:cNvSpPr>
          <p:nvPr>
            <p:ph type="dt" sz="half" idx="10"/>
          </p:nvPr>
        </p:nvSpPr>
        <p:spPr/>
        <p:txBody>
          <a:bodyPr/>
          <a:lstStyle/>
          <a:p>
            <a:fld id="{4853EEBE-3827-4A3E-A5D1-54F95523A86C}"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18</a:t>
            </a:fld>
            <a:endParaRPr lang="en-US" dirty="0">
              <a:solidFill>
                <a:srgbClr val="6ABFAC"/>
              </a:solidFill>
            </a:endParaRPr>
          </a:p>
        </p:txBody>
      </p:sp>
      <p:sp>
        <p:nvSpPr>
          <p:cNvPr id="6" name="Rectangle 5"/>
          <p:cNvSpPr/>
          <p:nvPr/>
        </p:nvSpPr>
        <p:spPr>
          <a:xfrm>
            <a:off x="0" y="1930400"/>
            <a:ext cx="10291904" cy="2985433"/>
          </a:xfrm>
          <a:prstGeom prst="rect">
            <a:avLst/>
          </a:prstGeom>
        </p:spPr>
        <p:txBody>
          <a:bodyPr wrap="square">
            <a:spAutoFit/>
          </a:bodyPr>
          <a:lstStyle/>
          <a:p>
            <a:pPr lvl="2" defTabSz="457200">
              <a:spcBef>
                <a:spcPts val="1000"/>
              </a:spcBef>
              <a:buClr>
                <a:srgbClr val="6ABFAC"/>
              </a:buClr>
              <a:buSzPct val="80000"/>
            </a:pPr>
            <a:endParaRPr lang="fr-FR" sz="2000" dirty="0">
              <a:solidFill>
                <a:srgbClr val="363636">
                  <a:lumMod val="75000"/>
                  <a:lumOff val="25000"/>
                </a:srgbClr>
              </a:solidFill>
            </a:endParaRPr>
          </a:p>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L’environnement peut être divisé en :</a:t>
            </a:r>
          </a:p>
          <a:p>
            <a:pPr lvl="1" defTabSz="457200">
              <a:spcBef>
                <a:spcPts val="1000"/>
              </a:spcBef>
              <a:buClr>
                <a:srgbClr val="6ABFAC"/>
              </a:buClr>
              <a:buSzPct val="80000"/>
            </a:pPr>
            <a:endParaRPr lang="fr-FR" sz="20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Macro-environnement </a:t>
            </a:r>
          </a:p>
          <a:p>
            <a:pPr lvl="2" defTabSz="457200">
              <a:spcBef>
                <a:spcPts val="1000"/>
              </a:spcBef>
              <a:buClr>
                <a:srgbClr val="6ABFAC"/>
              </a:buClr>
              <a:buSzPct val="80000"/>
            </a:pPr>
            <a:endParaRPr lang="fr-FR" sz="20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Micro environnement</a:t>
            </a:r>
          </a:p>
          <a:p>
            <a:pPr lvl="1" defTabSz="457200">
              <a:spcBef>
                <a:spcPts val="1000"/>
              </a:spcBef>
              <a:buClr>
                <a:srgbClr val="6ABFAC"/>
              </a:buClr>
              <a:buSzPct val="80000"/>
            </a:pPr>
            <a:endParaRPr lang="fr-FR" dirty="0">
              <a:solidFill>
                <a:srgbClr val="363636">
                  <a:lumMod val="75000"/>
                  <a:lumOff val="25000"/>
                </a:srgbClr>
              </a:solidFill>
            </a:endParaRPr>
          </a:p>
        </p:txBody>
      </p:sp>
    </p:spTree>
    <p:extLst>
      <p:ext uri="{BB962C8B-B14F-4D97-AF65-F5344CB8AC3E}">
        <p14:creationId xmlns:p14="http://schemas.microsoft.com/office/powerpoint/2010/main" val="3420141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71456" y="157212"/>
            <a:ext cx="8596668" cy="1320800"/>
          </a:xfrm>
        </p:spPr>
        <p:txBody>
          <a:bodyPr/>
          <a:lstStyle/>
          <a:p>
            <a:r>
              <a:rPr lang="fr-FR" dirty="0"/>
              <a:t>Le Macro-Environnement</a:t>
            </a:r>
          </a:p>
        </p:txBody>
      </p:sp>
      <p:sp>
        <p:nvSpPr>
          <p:cNvPr id="3" name="Espace réservé de la date 2"/>
          <p:cNvSpPr>
            <a:spLocks noGrp="1"/>
          </p:cNvSpPr>
          <p:nvPr>
            <p:ph type="dt" sz="half" idx="10"/>
          </p:nvPr>
        </p:nvSpPr>
        <p:spPr/>
        <p:txBody>
          <a:bodyPr/>
          <a:lstStyle/>
          <a:p>
            <a:fld id="{B473ADB5-5EBC-497D-85CC-20CADC5348AE}"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19</a:t>
            </a:fld>
            <a:endParaRPr lang="en-US" dirty="0">
              <a:solidFill>
                <a:srgbClr val="6ABFAC"/>
              </a:solidFill>
            </a:endParaRPr>
          </a:p>
        </p:txBody>
      </p:sp>
      <p:sp>
        <p:nvSpPr>
          <p:cNvPr id="6" name="Rectangle 5"/>
          <p:cNvSpPr/>
          <p:nvPr/>
        </p:nvSpPr>
        <p:spPr>
          <a:xfrm>
            <a:off x="124536" y="990868"/>
            <a:ext cx="9663764" cy="6042680"/>
          </a:xfrm>
          <a:prstGeom prst="rect">
            <a:avLst/>
          </a:prstGeom>
        </p:spPr>
        <p:txBody>
          <a:bodyPr wrap="square">
            <a:spAutoFit/>
          </a:bodyPr>
          <a:lstStyle/>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Afin de ne rien oublier, nous pouvons utiliser l’outil PESTEL afin d’étudier le Macro-environnement. Cet outil se décompose en :</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L’environnement </a:t>
            </a:r>
            <a:r>
              <a:rPr lang="fr-FR" sz="4000" dirty="0">
                <a:solidFill>
                  <a:srgbClr val="363636">
                    <a:lumMod val="75000"/>
                    <a:lumOff val="25000"/>
                  </a:srgbClr>
                </a:solidFill>
              </a:rPr>
              <a:t>P</a:t>
            </a:r>
            <a:r>
              <a:rPr lang="fr-FR" sz="2000" dirty="0">
                <a:solidFill>
                  <a:srgbClr val="363636">
                    <a:lumMod val="75000"/>
                    <a:lumOff val="25000"/>
                  </a:srgbClr>
                </a:solidFill>
              </a:rPr>
              <a:t>olitique</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L’environnement </a:t>
            </a:r>
            <a:r>
              <a:rPr lang="fr-FR" sz="4000" dirty="0">
                <a:solidFill>
                  <a:srgbClr val="363636">
                    <a:lumMod val="75000"/>
                    <a:lumOff val="25000"/>
                  </a:srgbClr>
                </a:solidFill>
              </a:rPr>
              <a:t>E</a:t>
            </a:r>
            <a:r>
              <a:rPr lang="fr-FR" sz="2000" dirty="0">
                <a:solidFill>
                  <a:srgbClr val="363636">
                    <a:lumMod val="75000"/>
                    <a:lumOff val="25000"/>
                  </a:srgbClr>
                </a:solidFill>
              </a:rPr>
              <a:t>conomique</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L’environnement </a:t>
            </a:r>
            <a:r>
              <a:rPr lang="fr-FR" sz="4000" dirty="0" err="1">
                <a:solidFill>
                  <a:srgbClr val="363636">
                    <a:lumMod val="75000"/>
                    <a:lumOff val="25000"/>
                  </a:srgbClr>
                </a:solidFill>
              </a:rPr>
              <a:t>S</a:t>
            </a:r>
            <a:r>
              <a:rPr lang="fr-FR" sz="2000" dirty="0" err="1">
                <a:solidFill>
                  <a:srgbClr val="363636">
                    <a:lumMod val="75000"/>
                    <a:lumOff val="25000"/>
                  </a:srgbClr>
                </a:solidFill>
              </a:rPr>
              <a:t>ociocultrel</a:t>
            </a:r>
            <a:endParaRPr lang="fr-FR" sz="20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L’environnement </a:t>
            </a:r>
            <a:r>
              <a:rPr lang="fr-FR" sz="4000" dirty="0">
                <a:solidFill>
                  <a:srgbClr val="363636">
                    <a:lumMod val="75000"/>
                    <a:lumOff val="25000"/>
                  </a:srgbClr>
                </a:solidFill>
              </a:rPr>
              <a:t>T</a:t>
            </a:r>
            <a:r>
              <a:rPr lang="fr-FR" sz="2000" dirty="0">
                <a:solidFill>
                  <a:srgbClr val="363636">
                    <a:lumMod val="75000"/>
                    <a:lumOff val="25000"/>
                  </a:srgbClr>
                </a:solidFill>
              </a:rPr>
              <a:t>echnologique</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L’environnement </a:t>
            </a:r>
            <a:r>
              <a:rPr lang="fr-FR" sz="4000" dirty="0">
                <a:solidFill>
                  <a:srgbClr val="363636">
                    <a:lumMod val="75000"/>
                    <a:lumOff val="25000"/>
                  </a:srgbClr>
                </a:solidFill>
              </a:rPr>
              <a:t>E</a:t>
            </a:r>
            <a:r>
              <a:rPr lang="fr-FR" sz="2000" dirty="0">
                <a:solidFill>
                  <a:srgbClr val="363636">
                    <a:lumMod val="75000"/>
                    <a:lumOff val="25000"/>
                  </a:srgbClr>
                </a:solidFill>
              </a:rPr>
              <a:t>cologique</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L’environnement </a:t>
            </a:r>
            <a:r>
              <a:rPr lang="fr-FR" sz="4000" dirty="0">
                <a:solidFill>
                  <a:srgbClr val="363636">
                    <a:lumMod val="75000"/>
                    <a:lumOff val="25000"/>
                  </a:srgbClr>
                </a:solidFill>
              </a:rPr>
              <a:t>L</a:t>
            </a:r>
            <a:r>
              <a:rPr lang="fr-FR" sz="2000" dirty="0">
                <a:solidFill>
                  <a:srgbClr val="363636">
                    <a:lumMod val="75000"/>
                    <a:lumOff val="25000"/>
                  </a:srgbClr>
                </a:solidFill>
              </a:rPr>
              <a:t>égal</a:t>
            </a:r>
          </a:p>
          <a:p>
            <a:pPr marL="1257300" lvl="2" indent="-342900" defTabSz="457200">
              <a:spcBef>
                <a:spcPts val="1000"/>
              </a:spcBef>
              <a:buClr>
                <a:srgbClr val="6ABFAC"/>
              </a:buClr>
              <a:buSzPct val="80000"/>
              <a:buFont typeface="Wingdings 3" charset="2"/>
              <a:buChar char=""/>
            </a:pPr>
            <a:endParaRPr lang="fr-FR" sz="2000" dirty="0">
              <a:solidFill>
                <a:srgbClr val="363636">
                  <a:lumMod val="75000"/>
                  <a:lumOff val="25000"/>
                </a:srgbClr>
              </a:solidFill>
            </a:endParaRPr>
          </a:p>
          <a:p>
            <a:pPr lvl="2" defTabSz="457200">
              <a:spcBef>
                <a:spcPts val="1000"/>
              </a:spcBef>
              <a:buClr>
                <a:srgbClr val="6ABFAC"/>
              </a:buClr>
              <a:buSzPct val="80000"/>
            </a:pPr>
            <a:endParaRPr lang="fr-FR" sz="2000" dirty="0">
              <a:solidFill>
                <a:srgbClr val="363636">
                  <a:lumMod val="75000"/>
                  <a:lumOff val="25000"/>
                </a:srgbClr>
              </a:solidFill>
            </a:endParaRPr>
          </a:p>
        </p:txBody>
      </p:sp>
    </p:spTree>
    <p:extLst>
      <p:ext uri="{BB962C8B-B14F-4D97-AF65-F5344CB8AC3E}">
        <p14:creationId xmlns:p14="http://schemas.microsoft.com/office/powerpoint/2010/main" val="3133410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3" name="Picture 67" descr="MPj0405396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066801"/>
            <a:ext cx="1524000" cy="108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484" name="Rectangle 2"/>
          <p:cNvSpPr>
            <a:spLocks noGrp="1" noChangeArrowheads="1"/>
          </p:cNvSpPr>
          <p:nvPr>
            <p:ph type="title" idx="4294967295"/>
          </p:nvPr>
        </p:nvSpPr>
        <p:spPr>
          <a:xfrm>
            <a:off x="790821" y="169167"/>
            <a:ext cx="8066088" cy="581025"/>
          </a:xfrm>
        </p:spPr>
        <p:txBody>
          <a:bodyPr>
            <a:noAutofit/>
          </a:bodyPr>
          <a:lstStyle/>
          <a:p>
            <a:r>
              <a:rPr lang="fr-FR" altLang="fr-FR" dirty="0">
                <a:solidFill>
                  <a:schemeClr val="accent1">
                    <a:lumMod val="75000"/>
                  </a:schemeClr>
                </a:solidFill>
              </a:rPr>
              <a:t>Le Processus de MANAGEMENT </a:t>
            </a:r>
            <a:endParaRPr lang="en-US" altLang="zh-CN" dirty="0">
              <a:solidFill>
                <a:schemeClr val="accent1">
                  <a:lumMod val="75000"/>
                </a:schemeClr>
              </a:solidFill>
              <a:ea typeface="SimSun" pitchFamily="2" charset="-122"/>
            </a:endParaRPr>
          </a:p>
        </p:txBody>
      </p:sp>
      <p:sp>
        <p:nvSpPr>
          <p:cNvPr id="276485" name="Line 3"/>
          <p:cNvSpPr>
            <a:spLocks noChangeShapeType="1"/>
          </p:cNvSpPr>
          <p:nvPr/>
        </p:nvSpPr>
        <p:spPr bwMode="auto">
          <a:xfrm flipH="1" flipV="1">
            <a:off x="4740506" y="1457008"/>
            <a:ext cx="387350" cy="0"/>
          </a:xfrm>
          <a:prstGeom prst="line">
            <a:avLst/>
          </a:prstGeom>
          <a:noFill/>
          <a:ln w="28575" cap="rnd">
            <a:solidFill>
              <a:srgbClr val="080808"/>
            </a:solidFill>
            <a:prstDash val="sysDot"/>
            <a:round/>
            <a:headEnd type="triangle" w="lg" len="lg"/>
            <a:tailEnd/>
          </a:ln>
          <a:extLst>
            <a:ext uri="{909E8E84-426E-40dd-AFC4-6F175D3DCCD1}">
              <a14:hiddenFill xmlns="" xmlns:a14="http://schemas.microsoft.com/office/drawing/2010/main">
                <a:noFill/>
              </a14:hiddenFill>
            </a:ext>
          </a:extLst>
        </p:spPr>
        <p:txBody>
          <a:bodyPr/>
          <a:lstStyle/>
          <a:p>
            <a:endParaRPr lang="fr-FR"/>
          </a:p>
        </p:txBody>
      </p:sp>
      <p:sp>
        <p:nvSpPr>
          <p:cNvPr id="276486" name="Rectangle 31"/>
          <p:cNvSpPr>
            <a:spLocks noChangeArrowheads="1"/>
          </p:cNvSpPr>
          <p:nvPr/>
        </p:nvSpPr>
        <p:spPr bwMode="auto">
          <a:xfrm>
            <a:off x="2351088" y="1196975"/>
            <a:ext cx="225734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fr-FR" altLang="ja-JP" sz="1600" b="1" dirty="0">
                <a:solidFill>
                  <a:schemeClr val="accent2"/>
                </a:solidFill>
                <a:latin typeface="Verdana" pitchFamily="34" charset="0"/>
                <a:ea typeface="MS PGothic" pitchFamily="34" charset="-128"/>
              </a:rPr>
              <a:t>La Planification ...</a:t>
            </a:r>
            <a:endParaRPr lang="fr-FR" altLang="fr-FR" sz="1600" b="1" dirty="0">
              <a:solidFill>
                <a:schemeClr val="accent2"/>
              </a:solidFill>
              <a:latin typeface="Verdana" pitchFamily="34" charset="0"/>
            </a:endParaRPr>
          </a:p>
        </p:txBody>
      </p:sp>
      <p:sp>
        <p:nvSpPr>
          <p:cNvPr id="276487" name="Rectangle 32"/>
          <p:cNvSpPr>
            <a:spLocks noChangeArrowheads="1"/>
          </p:cNvSpPr>
          <p:nvPr/>
        </p:nvSpPr>
        <p:spPr bwMode="auto">
          <a:xfrm>
            <a:off x="5106333" y="941199"/>
            <a:ext cx="4174541" cy="89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fr-FR" altLang="ja-JP" sz="2000" b="1" dirty="0">
                <a:solidFill>
                  <a:srgbClr val="3366CC"/>
                </a:solidFill>
                <a:latin typeface="Verdana" pitchFamily="34" charset="0"/>
                <a:ea typeface="MS PGothic" pitchFamily="34" charset="-128"/>
              </a:rPr>
              <a:t/>
            </a:r>
            <a:br>
              <a:rPr lang="fr-FR" altLang="ja-JP" sz="2000" b="1" dirty="0">
                <a:solidFill>
                  <a:srgbClr val="3366CC"/>
                </a:solidFill>
                <a:latin typeface="Verdana" pitchFamily="34" charset="0"/>
                <a:ea typeface="MS PGothic" pitchFamily="34" charset="-128"/>
              </a:rPr>
            </a:br>
            <a:r>
              <a:rPr lang="fr-FR" altLang="ja-JP" sz="1600" dirty="0">
                <a:solidFill>
                  <a:srgbClr val="333333"/>
                </a:solidFill>
                <a:latin typeface="Verdana" pitchFamily="34" charset="0"/>
                <a:ea typeface="MS PGothic" pitchFamily="34" charset="-128"/>
              </a:rPr>
              <a:t>rôle clé au sein de toute organisation! </a:t>
            </a:r>
            <a:br>
              <a:rPr lang="fr-FR" altLang="ja-JP" sz="1600" dirty="0">
                <a:solidFill>
                  <a:srgbClr val="333333"/>
                </a:solidFill>
                <a:latin typeface="Verdana" pitchFamily="34" charset="0"/>
                <a:ea typeface="MS PGothic" pitchFamily="34" charset="-128"/>
              </a:rPr>
            </a:br>
            <a:endParaRPr lang="fr-FR" altLang="fr-FR" sz="1600" dirty="0">
              <a:solidFill>
                <a:srgbClr val="333333"/>
              </a:solidFill>
              <a:latin typeface="Verdana" pitchFamily="34" charset="0"/>
            </a:endParaRPr>
          </a:p>
        </p:txBody>
      </p:sp>
      <p:sp>
        <p:nvSpPr>
          <p:cNvPr id="276500" name="Oval 69"/>
          <p:cNvSpPr>
            <a:spLocks noChangeArrowheads="1"/>
          </p:cNvSpPr>
          <p:nvPr/>
        </p:nvSpPr>
        <p:spPr bwMode="auto">
          <a:xfrm>
            <a:off x="1919288" y="1196975"/>
            <a:ext cx="381000" cy="381000"/>
          </a:xfrm>
          <a:prstGeom prst="ellipse">
            <a:avLst/>
          </a:prstGeom>
          <a:solidFill>
            <a:schemeClr val="accent2"/>
          </a:solidFill>
          <a:ln>
            <a:noFill/>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fr-FR" altLang="fr-FR">
              <a:solidFill>
                <a:schemeClr val="accent2"/>
              </a:solidFill>
              <a:latin typeface="Verdana" pitchFamily="34" charset="0"/>
            </a:endParaRPr>
          </a:p>
        </p:txBody>
      </p:sp>
      <p:sp>
        <p:nvSpPr>
          <p:cNvPr id="276536" name="AutoShape 56"/>
          <p:cNvSpPr>
            <a:spLocks noChangeArrowheads="1"/>
          </p:cNvSpPr>
          <p:nvPr/>
        </p:nvSpPr>
        <p:spPr bwMode="gray">
          <a:xfrm>
            <a:off x="218254" y="3256028"/>
            <a:ext cx="2082034" cy="2555391"/>
          </a:xfrm>
          <a:prstGeom prst="roundRect">
            <a:avLst>
              <a:gd name="adj" fmla="val 50000"/>
            </a:avLst>
          </a:prstGeom>
          <a:noFill/>
          <a:ln w="38100" algn="ctr">
            <a:solidFill>
              <a:schemeClr val="tx1"/>
            </a:solidFill>
            <a:round/>
            <a:headEnd/>
            <a:tailEnd/>
          </a:ln>
          <a:effectLst/>
          <a:extLst>
            <a:ext uri="{909E8E84-426E-40dd-AFC4-6F175D3DCCD1}">
              <a14:hiddenFill xmlns="" xmlns:a14="http://schemas.microsoft.com/office/drawing/2010/main">
                <a:gradFill rotWithShape="1">
                  <a:gsLst>
                    <a:gs pos="0">
                      <a:schemeClr val="bg1"/>
                    </a:gs>
                    <a:gs pos="100000">
                      <a:schemeClr val="bg1">
                        <a:gamma/>
                        <a:shade val="46275"/>
                        <a:invGamma/>
                      </a:schemeClr>
                    </a:gs>
                  </a:gsLst>
                  <a:lin ang="0" scaled="1"/>
                </a:gradFill>
              </a14:hiddenFill>
            </a:ext>
            <a:ext uri="{AF507438-7753-43e0-B8FC-AC1667EBCBE1}">
              <a14:hiddenEffects xmlns="" xmlns:a14="http://schemas.microsoft.com/office/drawing/2010/main">
                <a:effectLst>
                  <a:outerShdw dist="63500" dir="3187806" algn="ctr" rotWithShape="0">
                    <a:srgbClr val="001D3A"/>
                  </a:outerShdw>
                </a:effectLst>
              </a14:hiddenEffects>
            </a:ext>
          </a:extLst>
        </p:spPr>
        <p:txBody>
          <a:bodyPr wrap="none" anchor="ctr"/>
          <a:lstStyle/>
          <a:p>
            <a:pPr algn="ctr" eaLnBrk="0" hangingPunct="0"/>
            <a:r>
              <a:rPr lang="fr-FR" altLang="fr-FR" sz="1600" b="1" dirty="0">
                <a:latin typeface="Verdana" pitchFamily="34" charset="0"/>
              </a:rPr>
              <a:t>Les ressources </a:t>
            </a:r>
            <a:r>
              <a:rPr lang="fr-FR" altLang="fr-FR" sz="1600" dirty="0">
                <a:latin typeface="Verdana" pitchFamily="34" charset="0"/>
              </a:rPr>
              <a:t>:</a:t>
            </a:r>
          </a:p>
          <a:p>
            <a:pPr algn="ctr" eaLnBrk="0" hangingPunct="0"/>
            <a:r>
              <a:rPr lang="fr-FR" altLang="fr-FR" sz="1600" dirty="0">
                <a:latin typeface="Verdana" pitchFamily="34" charset="0"/>
              </a:rPr>
              <a:t>Humaines</a:t>
            </a:r>
          </a:p>
          <a:p>
            <a:pPr algn="ctr" eaLnBrk="0" hangingPunct="0"/>
            <a:r>
              <a:rPr lang="fr-FR" altLang="fr-FR" sz="1600" dirty="0">
                <a:latin typeface="Verdana" pitchFamily="34" charset="0"/>
              </a:rPr>
              <a:t>Matérielles</a:t>
            </a:r>
          </a:p>
          <a:p>
            <a:pPr algn="ctr" eaLnBrk="0" hangingPunct="0"/>
            <a:r>
              <a:rPr lang="fr-FR" altLang="fr-FR" sz="1600" dirty="0">
                <a:latin typeface="Verdana" pitchFamily="34" charset="0"/>
              </a:rPr>
              <a:t>Informationnelles</a:t>
            </a:r>
          </a:p>
          <a:p>
            <a:pPr algn="ctr" eaLnBrk="0" hangingPunct="0"/>
            <a:r>
              <a:rPr lang="fr-FR" altLang="fr-FR" sz="1600" dirty="0">
                <a:latin typeface="Verdana" pitchFamily="34" charset="0"/>
              </a:rPr>
              <a:t>Financière</a:t>
            </a:r>
          </a:p>
        </p:txBody>
      </p:sp>
      <p:sp>
        <p:nvSpPr>
          <p:cNvPr id="276539" name="Rectangle 59"/>
          <p:cNvSpPr>
            <a:spLocks noChangeArrowheads="1"/>
          </p:cNvSpPr>
          <p:nvPr/>
        </p:nvSpPr>
        <p:spPr bwMode="auto">
          <a:xfrm>
            <a:off x="2109788" y="1890126"/>
            <a:ext cx="6466835"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fr-FR" altLang="ja-JP" sz="1600" dirty="0">
                <a:latin typeface="Verdana" pitchFamily="34" charset="0"/>
                <a:ea typeface="MS PGothic" pitchFamily="34" charset="-128"/>
              </a:rPr>
              <a:t>Le processus de management se décline en </a:t>
            </a:r>
            <a:r>
              <a:rPr lang="fr-FR" altLang="ja-JP" sz="1600" b="1" dirty="0">
                <a:effectLst>
                  <a:outerShdw blurRad="38100" dist="38100" dir="2700000" algn="tl">
                    <a:srgbClr val="C0C0C0"/>
                  </a:outerShdw>
                </a:effectLst>
                <a:latin typeface="Verdana" pitchFamily="34" charset="0"/>
                <a:ea typeface="MS PGothic" pitchFamily="34" charset="-128"/>
              </a:rPr>
              <a:t>quatre temps</a:t>
            </a:r>
            <a:r>
              <a:rPr lang="fr-FR" altLang="ja-JP" sz="1600" dirty="0">
                <a:latin typeface="Verdana" pitchFamily="34" charset="0"/>
                <a:ea typeface="MS PGothic" pitchFamily="34" charset="-128"/>
              </a:rPr>
              <a:t>: </a:t>
            </a:r>
          </a:p>
        </p:txBody>
      </p:sp>
      <p:grpSp>
        <p:nvGrpSpPr>
          <p:cNvPr id="5" name="Groupe 4"/>
          <p:cNvGrpSpPr/>
          <p:nvPr/>
        </p:nvGrpSpPr>
        <p:grpSpPr>
          <a:xfrm>
            <a:off x="1592911" y="2333840"/>
            <a:ext cx="7500587" cy="997754"/>
            <a:chOff x="1255787" y="2330512"/>
            <a:chExt cx="8584584" cy="1153847"/>
          </a:xfrm>
        </p:grpSpPr>
        <p:grpSp>
          <p:nvGrpSpPr>
            <p:cNvPr id="276513" name="Group 33"/>
            <p:cNvGrpSpPr>
              <a:grpSpLocks/>
            </p:cNvGrpSpPr>
            <p:nvPr/>
          </p:nvGrpSpPr>
          <p:grpSpPr bwMode="auto">
            <a:xfrm>
              <a:off x="1704115" y="2369755"/>
              <a:ext cx="1769010" cy="1108685"/>
              <a:chOff x="4166" y="1706"/>
              <a:chExt cx="1252" cy="1252"/>
            </a:xfrm>
          </p:grpSpPr>
          <p:sp>
            <p:nvSpPr>
              <p:cNvPr id="276514" name="Oval 3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276515" name="Oval 3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276516" name="Oval 3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dirty="0"/>
              </a:p>
            </p:txBody>
          </p:sp>
        </p:grpSp>
        <p:sp>
          <p:nvSpPr>
            <p:cNvPr id="2" name="ZoneTexte 1"/>
            <p:cNvSpPr txBox="1"/>
            <p:nvPr/>
          </p:nvSpPr>
          <p:spPr>
            <a:xfrm>
              <a:off x="1255787" y="2495510"/>
              <a:ext cx="506870" cy="830997"/>
            </a:xfrm>
            <a:prstGeom prst="rect">
              <a:avLst/>
            </a:prstGeom>
            <a:noFill/>
          </p:spPr>
          <p:txBody>
            <a:bodyPr wrap="none" rtlCol="0">
              <a:spAutoFit/>
            </a:bodyPr>
            <a:lstStyle/>
            <a:p>
              <a:r>
                <a:rPr lang="fr-FR" sz="4800" dirty="0">
                  <a:solidFill>
                    <a:schemeClr val="accent1">
                      <a:lumMod val="75000"/>
                    </a:schemeClr>
                  </a:solidFill>
                </a:rPr>
                <a:t>1</a:t>
              </a:r>
            </a:p>
          </p:txBody>
        </p:sp>
        <p:sp>
          <p:nvSpPr>
            <p:cNvPr id="48" name="ZoneTexte 47"/>
            <p:cNvSpPr txBox="1"/>
            <p:nvPr/>
          </p:nvSpPr>
          <p:spPr>
            <a:xfrm>
              <a:off x="3504781" y="2508317"/>
              <a:ext cx="506870" cy="830997"/>
            </a:xfrm>
            <a:prstGeom prst="rect">
              <a:avLst/>
            </a:prstGeom>
            <a:noFill/>
          </p:spPr>
          <p:txBody>
            <a:bodyPr wrap="square" rtlCol="0">
              <a:spAutoFit/>
            </a:bodyPr>
            <a:lstStyle/>
            <a:p>
              <a:r>
                <a:rPr lang="fr-FR" sz="4800" dirty="0">
                  <a:solidFill>
                    <a:schemeClr val="accent1">
                      <a:lumMod val="75000"/>
                    </a:schemeClr>
                  </a:solidFill>
                </a:rPr>
                <a:t>2</a:t>
              </a:r>
            </a:p>
          </p:txBody>
        </p:sp>
        <p:grpSp>
          <p:nvGrpSpPr>
            <p:cNvPr id="30" name="Group 33"/>
            <p:cNvGrpSpPr>
              <a:grpSpLocks/>
            </p:cNvGrpSpPr>
            <p:nvPr/>
          </p:nvGrpSpPr>
          <p:grpSpPr bwMode="auto">
            <a:xfrm>
              <a:off x="3931764" y="2375674"/>
              <a:ext cx="1769010" cy="1108685"/>
              <a:chOff x="4166" y="1706"/>
              <a:chExt cx="1252" cy="1252"/>
            </a:xfrm>
          </p:grpSpPr>
          <p:sp>
            <p:nvSpPr>
              <p:cNvPr id="31" name="Oval 3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32" name="Oval 3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33" name="Oval 3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34" name="Oval 3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grpSp>
        <p:grpSp>
          <p:nvGrpSpPr>
            <p:cNvPr id="35" name="Group 33"/>
            <p:cNvGrpSpPr>
              <a:grpSpLocks/>
            </p:cNvGrpSpPr>
            <p:nvPr/>
          </p:nvGrpSpPr>
          <p:grpSpPr bwMode="auto">
            <a:xfrm>
              <a:off x="8071361" y="2330512"/>
              <a:ext cx="1769010" cy="1108685"/>
              <a:chOff x="4166" y="1706"/>
              <a:chExt cx="1252" cy="1252"/>
            </a:xfrm>
          </p:grpSpPr>
          <p:sp>
            <p:nvSpPr>
              <p:cNvPr id="36" name="Oval 3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37" name="Oval 3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38" name="Oval 3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39" name="Oval 3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grpSp>
        <p:grpSp>
          <p:nvGrpSpPr>
            <p:cNvPr id="40" name="Group 33"/>
            <p:cNvGrpSpPr>
              <a:grpSpLocks/>
            </p:cNvGrpSpPr>
            <p:nvPr/>
          </p:nvGrpSpPr>
          <p:grpSpPr bwMode="auto">
            <a:xfrm>
              <a:off x="6023349" y="2351764"/>
              <a:ext cx="1769010" cy="1108685"/>
              <a:chOff x="4166" y="1706"/>
              <a:chExt cx="1252" cy="1252"/>
            </a:xfrm>
          </p:grpSpPr>
          <p:sp>
            <p:nvSpPr>
              <p:cNvPr id="41" name="Oval 3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42" name="Oval 3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43" name="Oval 3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44" name="Oval 3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grpSp>
        <p:sp>
          <p:nvSpPr>
            <p:cNvPr id="51" name="ZoneTexte 50"/>
            <p:cNvSpPr txBox="1"/>
            <p:nvPr/>
          </p:nvSpPr>
          <p:spPr>
            <a:xfrm>
              <a:off x="5615505" y="2525929"/>
              <a:ext cx="506870" cy="830997"/>
            </a:xfrm>
            <a:prstGeom prst="rect">
              <a:avLst/>
            </a:prstGeom>
            <a:noFill/>
          </p:spPr>
          <p:txBody>
            <a:bodyPr wrap="square" rtlCol="0">
              <a:spAutoFit/>
            </a:bodyPr>
            <a:lstStyle/>
            <a:p>
              <a:r>
                <a:rPr lang="fr-FR" sz="4800" dirty="0">
                  <a:solidFill>
                    <a:schemeClr val="accent1">
                      <a:lumMod val="75000"/>
                    </a:schemeClr>
                  </a:solidFill>
                </a:rPr>
                <a:t>3</a:t>
              </a:r>
            </a:p>
          </p:txBody>
        </p:sp>
        <p:sp>
          <p:nvSpPr>
            <p:cNvPr id="52" name="ZoneTexte 51"/>
            <p:cNvSpPr txBox="1"/>
            <p:nvPr/>
          </p:nvSpPr>
          <p:spPr>
            <a:xfrm>
              <a:off x="7700626" y="2458285"/>
              <a:ext cx="506870" cy="830997"/>
            </a:xfrm>
            <a:prstGeom prst="rect">
              <a:avLst/>
            </a:prstGeom>
            <a:noFill/>
          </p:spPr>
          <p:txBody>
            <a:bodyPr wrap="square" rtlCol="0">
              <a:spAutoFit/>
            </a:bodyPr>
            <a:lstStyle/>
            <a:p>
              <a:r>
                <a:rPr lang="fr-FR" sz="4800" dirty="0">
                  <a:solidFill>
                    <a:schemeClr val="accent1">
                      <a:lumMod val="75000"/>
                    </a:schemeClr>
                  </a:solidFill>
                </a:rPr>
                <a:t>4</a:t>
              </a:r>
            </a:p>
          </p:txBody>
        </p:sp>
        <p:sp>
          <p:nvSpPr>
            <p:cNvPr id="3" name="ZoneTexte 2"/>
            <p:cNvSpPr txBox="1"/>
            <p:nvPr/>
          </p:nvSpPr>
          <p:spPr>
            <a:xfrm>
              <a:off x="1818335" y="2695427"/>
              <a:ext cx="1594458" cy="462705"/>
            </a:xfrm>
            <a:prstGeom prst="rect">
              <a:avLst/>
            </a:prstGeom>
            <a:noFill/>
          </p:spPr>
          <p:txBody>
            <a:bodyPr wrap="square" rtlCol="0">
              <a:spAutoFit/>
            </a:bodyPr>
            <a:lstStyle/>
            <a:p>
              <a:r>
                <a:rPr lang="fr-FR" sz="2000" dirty="0"/>
                <a:t>Planifier</a:t>
              </a:r>
            </a:p>
          </p:txBody>
        </p:sp>
        <p:sp>
          <p:nvSpPr>
            <p:cNvPr id="53" name="ZoneTexte 52"/>
            <p:cNvSpPr txBox="1"/>
            <p:nvPr/>
          </p:nvSpPr>
          <p:spPr>
            <a:xfrm>
              <a:off x="4094680" y="2692982"/>
              <a:ext cx="1487092" cy="462705"/>
            </a:xfrm>
            <a:prstGeom prst="rect">
              <a:avLst/>
            </a:prstGeom>
            <a:noFill/>
          </p:spPr>
          <p:txBody>
            <a:bodyPr wrap="square" rtlCol="0">
              <a:spAutoFit/>
            </a:bodyPr>
            <a:lstStyle/>
            <a:p>
              <a:r>
                <a:rPr lang="fr-FR" sz="2000" dirty="0"/>
                <a:t>Organiser</a:t>
              </a:r>
            </a:p>
          </p:txBody>
        </p:sp>
        <p:sp>
          <p:nvSpPr>
            <p:cNvPr id="54" name="ZoneTexte 53"/>
            <p:cNvSpPr txBox="1"/>
            <p:nvPr/>
          </p:nvSpPr>
          <p:spPr>
            <a:xfrm>
              <a:off x="6236161" y="2674959"/>
              <a:ext cx="1367100" cy="461665"/>
            </a:xfrm>
            <a:prstGeom prst="rect">
              <a:avLst/>
            </a:prstGeom>
            <a:noFill/>
          </p:spPr>
          <p:txBody>
            <a:bodyPr wrap="square" rtlCol="0">
              <a:spAutoFit/>
            </a:bodyPr>
            <a:lstStyle/>
            <a:p>
              <a:r>
                <a:rPr lang="fr-FR" sz="2400" dirty="0"/>
                <a:t>Diriger</a:t>
              </a:r>
            </a:p>
          </p:txBody>
        </p:sp>
        <p:sp>
          <p:nvSpPr>
            <p:cNvPr id="55" name="ZoneTexte 54"/>
            <p:cNvSpPr txBox="1"/>
            <p:nvPr/>
          </p:nvSpPr>
          <p:spPr>
            <a:xfrm>
              <a:off x="8288141" y="2621699"/>
              <a:ext cx="1497605" cy="461665"/>
            </a:xfrm>
            <a:prstGeom prst="rect">
              <a:avLst/>
            </a:prstGeom>
            <a:noFill/>
          </p:spPr>
          <p:txBody>
            <a:bodyPr wrap="square" rtlCol="0">
              <a:spAutoFit/>
            </a:bodyPr>
            <a:lstStyle/>
            <a:p>
              <a:r>
                <a:rPr lang="fr-FR" sz="2000" dirty="0"/>
                <a:t>Contrôler</a:t>
              </a:r>
            </a:p>
          </p:txBody>
        </p:sp>
      </p:grpSp>
      <p:sp>
        <p:nvSpPr>
          <p:cNvPr id="6" name="Émoticône 5"/>
          <p:cNvSpPr/>
          <p:nvPr/>
        </p:nvSpPr>
        <p:spPr>
          <a:xfrm>
            <a:off x="9521687" y="3599444"/>
            <a:ext cx="1838739" cy="186855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flipH="1">
            <a:off x="9488744" y="2944560"/>
            <a:ext cx="1904624" cy="523220"/>
          </a:xfrm>
          <a:prstGeom prst="rect">
            <a:avLst/>
          </a:prstGeom>
          <a:noFill/>
        </p:spPr>
        <p:txBody>
          <a:bodyPr wrap="square" rtlCol="0">
            <a:spAutoFit/>
          </a:bodyPr>
          <a:lstStyle/>
          <a:p>
            <a:r>
              <a:rPr lang="fr-FR" sz="2800" dirty="0"/>
              <a:t>Objectifs</a:t>
            </a:r>
          </a:p>
        </p:txBody>
      </p:sp>
      <p:sp>
        <p:nvSpPr>
          <p:cNvPr id="8" name="Flèche droite 7"/>
          <p:cNvSpPr/>
          <p:nvPr/>
        </p:nvSpPr>
        <p:spPr>
          <a:xfrm>
            <a:off x="2351088" y="4011893"/>
            <a:ext cx="7170599" cy="1116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accent6"/>
                </a:solidFill>
              </a:rPr>
              <a:t>DECISIONS</a:t>
            </a:r>
          </a:p>
        </p:txBody>
      </p:sp>
      <p:sp>
        <p:nvSpPr>
          <p:cNvPr id="11" name="Flèche vers le bas 10"/>
          <p:cNvSpPr/>
          <p:nvPr/>
        </p:nvSpPr>
        <p:spPr>
          <a:xfrm>
            <a:off x="2686564" y="3320222"/>
            <a:ext cx="188844" cy="971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Flèche vers le bas 63"/>
          <p:cNvSpPr/>
          <p:nvPr/>
        </p:nvSpPr>
        <p:spPr>
          <a:xfrm>
            <a:off x="4648396" y="3315643"/>
            <a:ext cx="188844" cy="971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Flèche vers le bas 64"/>
          <p:cNvSpPr/>
          <p:nvPr/>
        </p:nvSpPr>
        <p:spPr>
          <a:xfrm>
            <a:off x="6500333" y="3326476"/>
            <a:ext cx="188844" cy="971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Flèche vers le bas 65"/>
          <p:cNvSpPr/>
          <p:nvPr/>
        </p:nvSpPr>
        <p:spPr>
          <a:xfrm>
            <a:off x="8280290" y="3323123"/>
            <a:ext cx="188844" cy="971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e la date 3"/>
          <p:cNvSpPr>
            <a:spLocks noGrp="1"/>
          </p:cNvSpPr>
          <p:nvPr>
            <p:ph type="dt" sz="half" idx="10"/>
          </p:nvPr>
        </p:nvSpPr>
        <p:spPr/>
        <p:txBody>
          <a:bodyPr/>
          <a:lstStyle/>
          <a:p>
            <a:fld id="{8BE6D4B9-3820-4442-B36A-A677DB7CCD24}" type="datetime1">
              <a:rPr lang="fr-FR" smtClean="0">
                <a:solidFill>
                  <a:srgbClr val="363636">
                    <a:tint val="75000"/>
                  </a:srgbClr>
                </a:solidFill>
              </a:rPr>
              <a:t>12/10/2020</a:t>
            </a:fld>
            <a:endParaRPr lang="en-US" dirty="0">
              <a:solidFill>
                <a:srgbClr val="363636">
                  <a:tint val="75000"/>
                </a:srgbClr>
              </a:solidFill>
            </a:endParaRPr>
          </a:p>
        </p:txBody>
      </p:sp>
      <p:sp>
        <p:nvSpPr>
          <p:cNvPr id="9" name="Espace réservé du pied de page 8"/>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10" name="Espace réservé du numéro de diapositive 9"/>
          <p:cNvSpPr>
            <a:spLocks noGrp="1"/>
          </p:cNvSpPr>
          <p:nvPr>
            <p:ph type="sldNum" sz="quarter" idx="12"/>
          </p:nvPr>
        </p:nvSpPr>
        <p:spPr/>
        <p:txBody>
          <a:bodyPr/>
          <a:lstStyle/>
          <a:p>
            <a:fld id="{D57F1E4F-1CFF-5643-939E-217C01CDF565}" type="slidenum">
              <a:rPr lang="en-US" smtClean="0">
                <a:solidFill>
                  <a:srgbClr val="6ABFAC"/>
                </a:solidFill>
              </a:rPr>
              <a:pPr/>
              <a:t>2</a:t>
            </a:fld>
            <a:endParaRPr lang="en-US" dirty="0">
              <a:solidFill>
                <a:srgbClr val="6ABFAC"/>
              </a:solidFill>
            </a:endParaRPr>
          </a:p>
        </p:txBody>
      </p:sp>
    </p:spTree>
    <p:extLst>
      <p:ext uri="{BB962C8B-B14F-4D97-AF65-F5344CB8AC3E}">
        <p14:creationId xmlns:p14="http://schemas.microsoft.com/office/powerpoint/2010/main" val="254436540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4197" y="401597"/>
            <a:ext cx="10430220" cy="1320800"/>
          </a:xfrm>
        </p:spPr>
        <p:txBody>
          <a:bodyPr/>
          <a:lstStyle/>
          <a:p>
            <a:r>
              <a:rPr lang="fr-FR" dirty="0"/>
              <a:t>L’environnement Politique </a:t>
            </a:r>
            <a:r>
              <a:rPr lang="fr-FR" sz="2400" dirty="0"/>
              <a:t>(Macro-Environnement)</a:t>
            </a:r>
          </a:p>
        </p:txBody>
      </p:sp>
      <p:sp>
        <p:nvSpPr>
          <p:cNvPr id="3" name="Espace réservé de la date 2"/>
          <p:cNvSpPr>
            <a:spLocks noGrp="1"/>
          </p:cNvSpPr>
          <p:nvPr>
            <p:ph type="dt" sz="half" idx="10"/>
          </p:nvPr>
        </p:nvSpPr>
        <p:spPr/>
        <p:txBody>
          <a:bodyPr/>
          <a:lstStyle/>
          <a:p>
            <a:fld id="{ACDFEF48-E2FF-420B-B541-097F0FE8BE33}"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20</a:t>
            </a:fld>
            <a:endParaRPr lang="en-US" dirty="0">
              <a:solidFill>
                <a:srgbClr val="6ABFAC"/>
              </a:solidFill>
            </a:endParaRPr>
          </a:p>
        </p:txBody>
      </p:sp>
      <p:sp>
        <p:nvSpPr>
          <p:cNvPr id="6" name="Rectangle 5"/>
          <p:cNvSpPr/>
          <p:nvPr/>
        </p:nvSpPr>
        <p:spPr>
          <a:xfrm>
            <a:off x="787765" y="1801875"/>
            <a:ext cx="7210828" cy="2759730"/>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La Stabilité gouvernementale</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L’orientation politique</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La protection des consommateurs</a:t>
            </a:r>
          </a:p>
        </p:txBody>
      </p:sp>
    </p:spTree>
    <p:extLst>
      <p:ext uri="{BB962C8B-B14F-4D97-AF65-F5344CB8AC3E}">
        <p14:creationId xmlns:p14="http://schemas.microsoft.com/office/powerpoint/2010/main" val="893036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F6D40E3-4BBC-49D4-A6BE-72F2EA2776E1}"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a:xfrm>
            <a:off x="677334" y="5980307"/>
            <a:ext cx="6297612" cy="365125"/>
          </a:xfrm>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21</a:t>
            </a:fld>
            <a:endParaRPr lang="en-US" dirty="0">
              <a:solidFill>
                <a:srgbClr val="6ABFAC"/>
              </a:solidFill>
            </a:endParaRPr>
          </a:p>
        </p:txBody>
      </p:sp>
      <p:sp>
        <p:nvSpPr>
          <p:cNvPr id="6" name="Titre 1"/>
          <p:cNvSpPr>
            <a:spLocks noGrp="1"/>
          </p:cNvSpPr>
          <p:nvPr>
            <p:ph type="title"/>
          </p:nvPr>
        </p:nvSpPr>
        <p:spPr>
          <a:xfrm>
            <a:off x="224946" y="481075"/>
            <a:ext cx="9775701" cy="1320800"/>
          </a:xfrm>
        </p:spPr>
        <p:txBody>
          <a:bodyPr/>
          <a:lstStyle/>
          <a:p>
            <a:r>
              <a:rPr lang="fr-FR" dirty="0"/>
              <a:t>L’environnement Economique </a:t>
            </a:r>
            <a:r>
              <a:rPr lang="fr-FR" sz="2400" dirty="0"/>
              <a:t>(Macro-Environnement)</a:t>
            </a:r>
          </a:p>
        </p:txBody>
      </p:sp>
      <p:sp>
        <p:nvSpPr>
          <p:cNvPr id="7" name="Rectangle 6"/>
          <p:cNvSpPr/>
          <p:nvPr/>
        </p:nvSpPr>
        <p:spPr>
          <a:xfrm>
            <a:off x="787764" y="1801875"/>
            <a:ext cx="8486237" cy="2759730"/>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Le pouvoir d’achat</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La croissance économique</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Les taux de change, d’intérêt et d’inflation</a:t>
            </a:r>
          </a:p>
        </p:txBody>
      </p:sp>
    </p:spTree>
    <p:extLst>
      <p:ext uri="{BB962C8B-B14F-4D97-AF65-F5344CB8AC3E}">
        <p14:creationId xmlns:p14="http://schemas.microsoft.com/office/powerpoint/2010/main" val="220042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6BD247D-6D98-4F92-9DAF-5B2C58A5488A}"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22</a:t>
            </a:fld>
            <a:endParaRPr lang="en-US" dirty="0">
              <a:solidFill>
                <a:srgbClr val="6ABFAC"/>
              </a:solidFill>
            </a:endParaRPr>
          </a:p>
        </p:txBody>
      </p:sp>
      <p:sp>
        <p:nvSpPr>
          <p:cNvPr id="6" name="Titre 1"/>
          <p:cNvSpPr>
            <a:spLocks noGrp="1"/>
          </p:cNvSpPr>
          <p:nvPr>
            <p:ph type="title"/>
          </p:nvPr>
        </p:nvSpPr>
        <p:spPr>
          <a:xfrm>
            <a:off x="94844" y="481075"/>
            <a:ext cx="10021307" cy="1320800"/>
          </a:xfrm>
        </p:spPr>
        <p:txBody>
          <a:bodyPr/>
          <a:lstStyle/>
          <a:p>
            <a:r>
              <a:rPr lang="fr-FR" dirty="0"/>
              <a:t>L’environnement Socioculturel </a:t>
            </a:r>
            <a:r>
              <a:rPr lang="fr-FR" sz="2400" dirty="0"/>
              <a:t>(Macro-Environnement)</a:t>
            </a:r>
          </a:p>
        </p:txBody>
      </p:sp>
      <p:sp>
        <p:nvSpPr>
          <p:cNvPr id="7" name="Rectangle 6"/>
          <p:cNvSpPr/>
          <p:nvPr/>
        </p:nvSpPr>
        <p:spPr>
          <a:xfrm>
            <a:off x="787765" y="1801875"/>
            <a:ext cx="7210828" cy="2759730"/>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Les tendances de consommation</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Le niveau d’éducation</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Le climat social</a:t>
            </a:r>
          </a:p>
        </p:txBody>
      </p:sp>
    </p:spTree>
    <p:extLst>
      <p:ext uri="{BB962C8B-B14F-4D97-AF65-F5344CB8AC3E}">
        <p14:creationId xmlns:p14="http://schemas.microsoft.com/office/powerpoint/2010/main" val="1336002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A078E51-2F79-4C77-8B90-44F0F31B656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23</a:t>
            </a:fld>
            <a:endParaRPr lang="en-US" dirty="0">
              <a:solidFill>
                <a:srgbClr val="6ABFAC"/>
              </a:solidFill>
            </a:endParaRPr>
          </a:p>
        </p:txBody>
      </p:sp>
      <p:sp>
        <p:nvSpPr>
          <p:cNvPr id="6" name="Titre 1"/>
          <p:cNvSpPr>
            <a:spLocks noGrp="1"/>
          </p:cNvSpPr>
          <p:nvPr>
            <p:ph type="title"/>
          </p:nvPr>
        </p:nvSpPr>
        <p:spPr>
          <a:xfrm>
            <a:off x="167194" y="401597"/>
            <a:ext cx="10228090" cy="1320800"/>
          </a:xfrm>
        </p:spPr>
        <p:txBody>
          <a:bodyPr/>
          <a:lstStyle/>
          <a:p>
            <a:r>
              <a:rPr lang="fr-FR" dirty="0"/>
              <a:t>L’environnement Technologique </a:t>
            </a:r>
            <a:r>
              <a:rPr lang="fr-FR" sz="2400" dirty="0"/>
              <a:t>(Macro-Environnement)</a:t>
            </a:r>
          </a:p>
        </p:txBody>
      </p:sp>
      <p:sp>
        <p:nvSpPr>
          <p:cNvPr id="7" name="Rectangle 6"/>
          <p:cNvSpPr/>
          <p:nvPr/>
        </p:nvSpPr>
        <p:spPr>
          <a:xfrm>
            <a:off x="787765" y="1801875"/>
            <a:ext cx="8211856" cy="2759730"/>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Transfert et infrastructure technologique</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Innovation</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Télécommunication</a:t>
            </a:r>
          </a:p>
        </p:txBody>
      </p:sp>
    </p:spTree>
    <p:extLst>
      <p:ext uri="{BB962C8B-B14F-4D97-AF65-F5344CB8AC3E}">
        <p14:creationId xmlns:p14="http://schemas.microsoft.com/office/powerpoint/2010/main" val="3384293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63C9FFB9-E18D-4B7B-B56B-510472134287}"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24</a:t>
            </a:fld>
            <a:endParaRPr lang="en-US" dirty="0">
              <a:solidFill>
                <a:srgbClr val="6ABFAC"/>
              </a:solidFill>
            </a:endParaRPr>
          </a:p>
        </p:txBody>
      </p:sp>
      <p:sp>
        <p:nvSpPr>
          <p:cNvPr id="6" name="Titre 1"/>
          <p:cNvSpPr>
            <a:spLocks noGrp="1"/>
          </p:cNvSpPr>
          <p:nvPr>
            <p:ph type="title"/>
          </p:nvPr>
        </p:nvSpPr>
        <p:spPr>
          <a:xfrm>
            <a:off x="94845" y="322118"/>
            <a:ext cx="9559294" cy="1320800"/>
          </a:xfrm>
        </p:spPr>
        <p:txBody>
          <a:bodyPr/>
          <a:lstStyle/>
          <a:p>
            <a:r>
              <a:rPr lang="fr-FR" dirty="0"/>
              <a:t>L’environnement Ecologique </a:t>
            </a:r>
            <a:r>
              <a:rPr lang="fr-FR" sz="2400" dirty="0"/>
              <a:t>(Macro-Environnement)</a:t>
            </a:r>
          </a:p>
        </p:txBody>
      </p:sp>
      <p:sp>
        <p:nvSpPr>
          <p:cNvPr id="7" name="Rectangle 6"/>
          <p:cNvSpPr/>
          <p:nvPr/>
        </p:nvSpPr>
        <p:spPr>
          <a:xfrm>
            <a:off x="787765" y="1801875"/>
            <a:ext cx="7210828" cy="2759730"/>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La nature et sa protection </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La météorologie</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La rareté des ressources</a:t>
            </a:r>
          </a:p>
        </p:txBody>
      </p:sp>
    </p:spTree>
    <p:extLst>
      <p:ext uri="{BB962C8B-B14F-4D97-AF65-F5344CB8AC3E}">
        <p14:creationId xmlns:p14="http://schemas.microsoft.com/office/powerpoint/2010/main" val="2393882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27DFBB02-3887-4799-AD3F-7F03D761ADD9}"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25</a:t>
            </a:fld>
            <a:endParaRPr lang="en-US" dirty="0">
              <a:solidFill>
                <a:srgbClr val="6ABFAC"/>
              </a:solidFill>
            </a:endParaRPr>
          </a:p>
        </p:txBody>
      </p:sp>
      <p:sp>
        <p:nvSpPr>
          <p:cNvPr id="6" name="Titre 1"/>
          <p:cNvSpPr>
            <a:spLocks noGrp="1"/>
          </p:cNvSpPr>
          <p:nvPr>
            <p:ph type="title"/>
          </p:nvPr>
        </p:nvSpPr>
        <p:spPr>
          <a:xfrm>
            <a:off x="787765" y="322118"/>
            <a:ext cx="8596668" cy="1320800"/>
          </a:xfrm>
        </p:spPr>
        <p:txBody>
          <a:bodyPr/>
          <a:lstStyle/>
          <a:p>
            <a:r>
              <a:rPr lang="fr-FR" dirty="0"/>
              <a:t>L’environnement Légal </a:t>
            </a:r>
            <a:r>
              <a:rPr lang="fr-FR" sz="2400" dirty="0"/>
              <a:t>(Macro-Environnement)</a:t>
            </a:r>
          </a:p>
        </p:txBody>
      </p:sp>
      <p:sp>
        <p:nvSpPr>
          <p:cNvPr id="7" name="Rectangle 6"/>
          <p:cNvSpPr/>
          <p:nvPr/>
        </p:nvSpPr>
        <p:spPr>
          <a:xfrm>
            <a:off x="787765" y="1801875"/>
            <a:ext cx="7210828" cy="2759730"/>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La loi</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Le règlement</a:t>
            </a:r>
          </a:p>
          <a:p>
            <a:pPr lvl="2" defTabSz="457200">
              <a:spcBef>
                <a:spcPts val="1000"/>
              </a:spcBef>
              <a:buClr>
                <a:srgbClr val="6ABFAC"/>
              </a:buClr>
              <a:buSzPct val="80000"/>
            </a:pPr>
            <a:endParaRPr lang="fr-FR" sz="28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800" dirty="0">
                <a:solidFill>
                  <a:srgbClr val="363636">
                    <a:lumMod val="75000"/>
                    <a:lumOff val="25000"/>
                  </a:srgbClr>
                </a:solidFill>
              </a:rPr>
              <a:t>La jurisprudence</a:t>
            </a:r>
          </a:p>
        </p:txBody>
      </p:sp>
    </p:spTree>
    <p:extLst>
      <p:ext uri="{BB962C8B-B14F-4D97-AF65-F5344CB8AC3E}">
        <p14:creationId xmlns:p14="http://schemas.microsoft.com/office/powerpoint/2010/main" val="2760447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77914F5C-462B-47AB-899B-75F6E64EC56A}"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26</a:t>
            </a:fld>
            <a:endParaRPr lang="en-US" dirty="0">
              <a:solidFill>
                <a:srgbClr val="6ABFAC"/>
              </a:solidFill>
            </a:endParaRPr>
          </a:p>
        </p:txBody>
      </p:sp>
      <p:sp>
        <p:nvSpPr>
          <p:cNvPr id="6" name="Titre 1"/>
          <p:cNvSpPr>
            <a:spLocks noGrp="1"/>
          </p:cNvSpPr>
          <p:nvPr>
            <p:ph type="title"/>
          </p:nvPr>
        </p:nvSpPr>
        <p:spPr>
          <a:xfrm>
            <a:off x="219297" y="172591"/>
            <a:ext cx="9588846" cy="1320800"/>
          </a:xfrm>
        </p:spPr>
        <p:txBody>
          <a:bodyPr/>
          <a:lstStyle/>
          <a:p>
            <a:r>
              <a:rPr lang="fr-FR" dirty="0"/>
              <a:t>Le Macro-environnement : l’analyse PESTEL</a:t>
            </a:r>
          </a:p>
        </p:txBody>
      </p:sp>
      <p:pic>
        <p:nvPicPr>
          <p:cNvPr id="5122" name="Picture 2" descr="Résultat de recherche d'images pour &quot;pestel schéma&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29" y="904462"/>
            <a:ext cx="9917779" cy="580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547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28463" y="2574878"/>
            <a:ext cx="8596668" cy="1320800"/>
          </a:xfrm>
        </p:spPr>
        <p:txBody>
          <a:bodyPr/>
          <a:lstStyle/>
          <a:p>
            <a:r>
              <a:rPr lang="fr-FR" b="1" i="1" dirty="0" smtClean="0">
                <a:latin typeface="Algerian" panose="04020705040A02060702" pitchFamily="82" charset="0"/>
              </a:rPr>
              <a:t>LA GESTION DU TEMPS</a:t>
            </a:r>
            <a:endParaRPr lang="fr-FR" b="1" i="1" dirty="0">
              <a:latin typeface="Algerian" panose="04020705040A02060702" pitchFamily="82" charset="0"/>
            </a:endParaRPr>
          </a:p>
        </p:txBody>
      </p:sp>
      <p:sp>
        <p:nvSpPr>
          <p:cNvPr id="3" name="Espace réservé de la date 2"/>
          <p:cNvSpPr>
            <a:spLocks noGrp="1"/>
          </p:cNvSpPr>
          <p:nvPr>
            <p:ph type="dt" sz="half" idx="10"/>
          </p:nvPr>
        </p:nvSpPr>
        <p:spPr/>
        <p:txBody>
          <a:bodyPr/>
          <a:lstStyle/>
          <a:p>
            <a:fld id="{5322955E-6377-46B6-B592-DBAD71D8953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smtClean="0">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27</a:t>
            </a:fld>
            <a:endParaRPr lang="en-US" dirty="0">
              <a:solidFill>
                <a:srgbClr val="6ABFAC"/>
              </a:solidFill>
            </a:endParaRPr>
          </a:p>
        </p:txBody>
      </p:sp>
    </p:spTree>
    <p:extLst>
      <p:ext uri="{BB962C8B-B14F-4D97-AF65-F5344CB8AC3E}">
        <p14:creationId xmlns:p14="http://schemas.microsoft.com/office/powerpoint/2010/main" val="254205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e la date 2"/>
          <p:cNvSpPr>
            <a:spLocks noGrp="1"/>
          </p:cNvSpPr>
          <p:nvPr>
            <p:ph type="dt" sz="half" idx="10"/>
          </p:nvPr>
        </p:nvSpPr>
        <p:spPr/>
        <p:txBody>
          <a:bodyPr/>
          <a:lstStyle/>
          <a:p>
            <a:fld id="{5322955E-6377-46B6-B592-DBAD71D8953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smtClean="0">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28</a:t>
            </a:fld>
            <a:endParaRPr lang="en-US" dirty="0">
              <a:solidFill>
                <a:srgbClr val="6ABFAC"/>
              </a:solidFill>
            </a:endParaRPr>
          </a:p>
        </p:txBody>
      </p:sp>
      <p:pic>
        <p:nvPicPr>
          <p:cNvPr id="6" name="videoplayback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074" y="92075"/>
            <a:ext cx="12099925" cy="6806208"/>
          </a:xfrm>
          <a:prstGeom prst="rect">
            <a:avLst/>
          </a:prstGeom>
        </p:spPr>
      </p:pic>
    </p:spTree>
    <p:extLst>
      <p:ext uri="{BB962C8B-B14F-4D97-AF65-F5344CB8AC3E}">
        <p14:creationId xmlns:p14="http://schemas.microsoft.com/office/powerpoint/2010/main" val="31061927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5322955E-6377-46B6-B592-DBAD71D8953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smtClean="0">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29</a:t>
            </a:fld>
            <a:endParaRPr lang="en-US" dirty="0">
              <a:solidFill>
                <a:srgbClr val="6ABFAC"/>
              </a:solidFill>
            </a:endParaRPr>
          </a:p>
        </p:txBody>
      </p:sp>
      <p:sp>
        <p:nvSpPr>
          <p:cNvPr id="6" name="Titre 1"/>
          <p:cNvSpPr>
            <a:spLocks noGrp="1"/>
          </p:cNvSpPr>
          <p:nvPr>
            <p:ph type="title"/>
          </p:nvPr>
        </p:nvSpPr>
        <p:spPr>
          <a:xfrm>
            <a:off x="567606" y="243840"/>
            <a:ext cx="8596668" cy="1320800"/>
          </a:xfrm>
        </p:spPr>
        <p:txBody>
          <a:bodyPr/>
          <a:lstStyle/>
          <a:p>
            <a:r>
              <a:rPr lang="fr-FR" dirty="0" smtClean="0"/>
              <a:t>Gérer son temps en tant que manager</a:t>
            </a:r>
            <a:endParaRPr lang="fr-FR" dirty="0"/>
          </a:p>
        </p:txBody>
      </p:sp>
      <p:sp>
        <p:nvSpPr>
          <p:cNvPr id="7" name="Rectangle 6"/>
          <p:cNvSpPr/>
          <p:nvPr/>
        </p:nvSpPr>
        <p:spPr>
          <a:xfrm>
            <a:off x="567605" y="1657148"/>
            <a:ext cx="9606297" cy="3888244"/>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endParaRPr lang="fr-FR" sz="2000" dirty="0">
              <a:solidFill>
                <a:srgbClr val="363636">
                  <a:lumMod val="75000"/>
                  <a:lumOff val="25000"/>
                </a:srgbClr>
              </a:solidFill>
            </a:endParaRPr>
          </a:p>
          <a:p>
            <a:pPr lvl="2" defTabSz="457200">
              <a:spcBef>
                <a:spcPts val="1000"/>
              </a:spcBef>
              <a:buClr>
                <a:srgbClr val="6ABFAC"/>
              </a:buClr>
              <a:buSzPct val="80000"/>
            </a:pPr>
            <a:endParaRPr lang="fr-FR" sz="2000" b="1"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smtClean="0">
                <a:solidFill>
                  <a:srgbClr val="363636">
                    <a:lumMod val="75000"/>
                    <a:lumOff val="25000"/>
                  </a:srgbClr>
                </a:solidFill>
              </a:rPr>
              <a:t>Comprendre sa perception par rapport au temps (passé, présent, futur)</a:t>
            </a:r>
          </a:p>
          <a:p>
            <a:pPr marL="1257300" lvl="2" indent="-342900" defTabSz="457200">
              <a:spcBef>
                <a:spcPts val="1000"/>
              </a:spcBef>
              <a:buClr>
                <a:srgbClr val="6ABFAC"/>
              </a:buClr>
              <a:buSzPct val="80000"/>
              <a:buFont typeface="Wingdings 3" charset="2"/>
              <a:buChar char=""/>
            </a:pPr>
            <a:r>
              <a:rPr lang="fr-FR" sz="2000" dirty="0" smtClean="0">
                <a:solidFill>
                  <a:srgbClr val="363636">
                    <a:lumMod val="75000"/>
                    <a:lumOff val="25000"/>
                  </a:srgbClr>
                </a:solidFill>
              </a:rPr>
              <a:t>Identifier comment l’individu gère son temps</a:t>
            </a:r>
          </a:p>
          <a:p>
            <a:pPr marL="1257300" lvl="2" indent="-342900" defTabSz="457200">
              <a:spcBef>
                <a:spcPts val="1000"/>
              </a:spcBef>
              <a:buClr>
                <a:srgbClr val="6ABFAC"/>
              </a:buClr>
              <a:buSzPct val="80000"/>
              <a:buFont typeface="Wingdings 3" charset="2"/>
              <a:buChar char=""/>
            </a:pPr>
            <a:r>
              <a:rPr lang="fr-FR" sz="2000" dirty="0" smtClean="0">
                <a:solidFill>
                  <a:srgbClr val="363636">
                    <a:lumMod val="75000"/>
                    <a:lumOff val="25000"/>
                  </a:srgbClr>
                </a:solidFill>
              </a:rPr>
              <a:t>Prioriser ses tâches </a:t>
            </a:r>
          </a:p>
          <a:p>
            <a:pPr marL="1257300" lvl="2" indent="-342900" defTabSz="457200">
              <a:spcBef>
                <a:spcPts val="1000"/>
              </a:spcBef>
              <a:buClr>
                <a:srgbClr val="6ABFAC"/>
              </a:buClr>
              <a:buSzPct val="80000"/>
              <a:buFont typeface="Wingdings 3" charset="2"/>
              <a:buChar char=""/>
            </a:pPr>
            <a:r>
              <a:rPr lang="fr-FR" sz="2000" dirty="0" smtClean="0">
                <a:solidFill>
                  <a:srgbClr val="363636">
                    <a:lumMod val="75000"/>
                    <a:lumOff val="25000"/>
                  </a:srgbClr>
                </a:solidFill>
              </a:rPr>
              <a:t>Planifier sa stratégie temps</a:t>
            </a:r>
          </a:p>
          <a:p>
            <a:pPr marL="1257300" lvl="2" indent="-342900" defTabSz="457200">
              <a:spcBef>
                <a:spcPts val="1000"/>
              </a:spcBef>
              <a:buClr>
                <a:srgbClr val="6ABFAC"/>
              </a:buClr>
              <a:buSzPct val="80000"/>
              <a:buFont typeface="Wingdings 3" charset="2"/>
              <a:buChar char=""/>
            </a:pPr>
            <a:endParaRPr lang="fr-FR" sz="2000" dirty="0" smtClean="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endParaRPr lang="fr-FR" sz="2000" dirty="0">
              <a:solidFill>
                <a:srgbClr val="363636">
                  <a:lumMod val="75000"/>
                  <a:lumOff val="25000"/>
                </a:srgbClr>
              </a:solidFill>
            </a:endParaRPr>
          </a:p>
          <a:p>
            <a:pPr lvl="2" defTabSz="457200">
              <a:spcBef>
                <a:spcPts val="1000"/>
              </a:spcBef>
              <a:buClr>
                <a:srgbClr val="6ABFAC"/>
              </a:buClr>
              <a:buSzPct val="80000"/>
            </a:pPr>
            <a:endParaRPr lang="fr-FR" sz="2000" dirty="0">
              <a:solidFill>
                <a:srgbClr val="363636">
                  <a:lumMod val="75000"/>
                  <a:lumOff val="25000"/>
                </a:srgbClr>
              </a:solidFill>
            </a:endParaRPr>
          </a:p>
        </p:txBody>
      </p:sp>
    </p:spTree>
    <p:extLst>
      <p:ext uri="{BB962C8B-B14F-4D97-AF65-F5344CB8AC3E}">
        <p14:creationId xmlns:p14="http://schemas.microsoft.com/office/powerpoint/2010/main" val="2772813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D23141FA-F81D-454F-9FFC-240EA2178ED4}"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a:xfrm>
            <a:off x="597821" y="6424736"/>
            <a:ext cx="6297612" cy="365125"/>
          </a:xfrm>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3</a:t>
            </a:fld>
            <a:endParaRPr lang="en-US" dirty="0">
              <a:solidFill>
                <a:srgbClr val="6ABFAC"/>
              </a:solidFill>
            </a:endParaRPr>
          </a:p>
        </p:txBody>
      </p:sp>
      <p:sp>
        <p:nvSpPr>
          <p:cNvPr id="6" name="Rectangle 5"/>
          <p:cNvSpPr/>
          <p:nvPr/>
        </p:nvSpPr>
        <p:spPr>
          <a:xfrm>
            <a:off x="1188645" y="1173064"/>
            <a:ext cx="7577667" cy="6288901"/>
          </a:xfrm>
          <a:prstGeom prst="rect">
            <a:avLst/>
          </a:prstGeom>
        </p:spPr>
        <p:txBody>
          <a:bodyPr wrap="square">
            <a:spAutoFit/>
          </a:bodyPr>
          <a:lstStyle/>
          <a:p>
            <a:pPr defTabSz="457200">
              <a:spcBef>
                <a:spcPts val="1000"/>
              </a:spcBef>
              <a:buClr>
                <a:srgbClr val="6ABFAC"/>
              </a:buClr>
              <a:buSzPct val="80000"/>
            </a:pPr>
            <a:r>
              <a:rPr lang="fr-FR" sz="2400" dirty="0">
                <a:solidFill>
                  <a:schemeClr val="accent1">
                    <a:lumMod val="75000"/>
                  </a:schemeClr>
                </a:solidFill>
              </a:rPr>
              <a:t>I – </a:t>
            </a:r>
            <a:r>
              <a:rPr lang="fr-FR" sz="2000" cap="small" dirty="0">
                <a:solidFill>
                  <a:srgbClr val="363636">
                    <a:lumMod val="75000"/>
                    <a:lumOff val="25000"/>
                  </a:srgbClr>
                </a:solidFill>
              </a:rPr>
              <a:t>Importance de la fonction Planification</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Définition de la planification</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Objectifs et Plans</a:t>
            </a:r>
          </a:p>
          <a:p>
            <a:pPr defTabSz="457200">
              <a:spcBef>
                <a:spcPts val="1000"/>
              </a:spcBef>
              <a:buClr>
                <a:srgbClr val="6ABFAC"/>
              </a:buClr>
              <a:buSzPct val="80000"/>
            </a:pPr>
            <a:r>
              <a:rPr lang="fr-FR" sz="2400" dirty="0">
                <a:solidFill>
                  <a:schemeClr val="accent1">
                    <a:lumMod val="75000"/>
                  </a:schemeClr>
                </a:solidFill>
              </a:rPr>
              <a:t>II – </a:t>
            </a:r>
            <a:r>
              <a:rPr lang="fr-FR" sz="2000" cap="small" dirty="0">
                <a:solidFill>
                  <a:srgbClr val="363636">
                    <a:lumMod val="75000"/>
                    <a:lumOff val="25000"/>
                  </a:srgbClr>
                </a:solidFill>
              </a:rPr>
              <a:t>Avantages et inconvénients de la planification</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Avantages de la planification</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Inconvénients de la planification</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Importance de la planification en environnement incertain</a:t>
            </a:r>
          </a:p>
          <a:p>
            <a:pPr defTabSz="457200">
              <a:spcBef>
                <a:spcPts val="1000"/>
              </a:spcBef>
              <a:buClr>
                <a:srgbClr val="6ABFAC"/>
              </a:buClr>
              <a:buSzPct val="80000"/>
            </a:pPr>
            <a:r>
              <a:rPr lang="fr-FR" sz="2400" dirty="0">
                <a:solidFill>
                  <a:schemeClr val="accent1">
                    <a:lumMod val="75000"/>
                  </a:schemeClr>
                </a:solidFill>
              </a:rPr>
              <a:t>III – </a:t>
            </a:r>
            <a:r>
              <a:rPr lang="fr-FR" sz="2000" cap="small" dirty="0">
                <a:solidFill>
                  <a:srgbClr val="363636">
                    <a:lumMod val="75000"/>
                    <a:lumOff val="25000"/>
                  </a:srgbClr>
                </a:solidFill>
              </a:rPr>
              <a:t>Le Processus de planification</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Analyse SWOT de l’environnement</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Identification de la MISSION, des BUTS et des OBJECTIFS</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Elaboration des STRATEGIES</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Elaboration des PLANS OPERATIONNELS</a:t>
            </a:r>
          </a:p>
          <a:p>
            <a:pPr marL="800100" lvl="1" indent="-342900" defTabSz="457200">
              <a:spcBef>
                <a:spcPts val="1000"/>
              </a:spcBef>
              <a:buClr>
                <a:srgbClr val="6ABFAC"/>
              </a:buClr>
              <a:buSzPct val="80000"/>
              <a:buFont typeface="Wingdings 3" charset="2"/>
              <a:buChar char=""/>
            </a:pPr>
            <a:endParaRPr lang="fr-FR" dirty="0">
              <a:solidFill>
                <a:srgbClr val="363636">
                  <a:lumMod val="75000"/>
                  <a:lumOff val="25000"/>
                </a:srgbClr>
              </a:solidFill>
            </a:endParaRPr>
          </a:p>
          <a:p>
            <a:pPr marL="800100" lvl="1" indent="-342900" defTabSz="457200">
              <a:spcBef>
                <a:spcPts val="1000"/>
              </a:spcBef>
              <a:buClr>
                <a:srgbClr val="6ABFAC"/>
              </a:buClr>
              <a:buSzPct val="80000"/>
              <a:buFont typeface="Wingdings 3" charset="2"/>
              <a:buChar char=""/>
            </a:pPr>
            <a:endParaRPr lang="fr-FR" dirty="0">
              <a:solidFill>
                <a:srgbClr val="363636">
                  <a:lumMod val="75000"/>
                  <a:lumOff val="25000"/>
                </a:srgbClr>
              </a:solidFill>
            </a:endParaRPr>
          </a:p>
          <a:p>
            <a:pPr lvl="1" defTabSz="457200">
              <a:spcBef>
                <a:spcPts val="1000"/>
              </a:spcBef>
              <a:buClr>
                <a:srgbClr val="6ABFAC"/>
              </a:buClr>
              <a:buSzPct val="80000"/>
            </a:pPr>
            <a:endParaRPr lang="fr-FR" sz="1600" dirty="0">
              <a:solidFill>
                <a:srgbClr val="363636">
                  <a:lumMod val="75000"/>
                  <a:lumOff val="25000"/>
                </a:srgbClr>
              </a:solidFill>
            </a:endParaRPr>
          </a:p>
        </p:txBody>
      </p:sp>
      <p:sp>
        <p:nvSpPr>
          <p:cNvPr id="7" name="Titre 1"/>
          <p:cNvSpPr>
            <a:spLocks noGrp="1"/>
          </p:cNvSpPr>
          <p:nvPr>
            <p:ph type="title"/>
          </p:nvPr>
        </p:nvSpPr>
        <p:spPr>
          <a:xfrm>
            <a:off x="886056" y="231913"/>
            <a:ext cx="8596668" cy="1320800"/>
          </a:xfrm>
        </p:spPr>
        <p:txBody>
          <a:bodyPr>
            <a:normAutofit fontScale="90000"/>
          </a:bodyPr>
          <a:lstStyle/>
          <a:p>
            <a:r>
              <a:rPr lang="fr-FR" dirty="0"/>
              <a:t>La PLANIFICATION : Décider dans le présent de ce qu’on doit faire dans le futur</a:t>
            </a:r>
          </a:p>
        </p:txBody>
      </p:sp>
    </p:spTree>
    <p:extLst>
      <p:ext uri="{BB962C8B-B14F-4D97-AF65-F5344CB8AC3E}">
        <p14:creationId xmlns:p14="http://schemas.microsoft.com/office/powerpoint/2010/main" val="770608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Comprendre sa perception par rapport au temps</a:t>
            </a:r>
            <a:endParaRPr lang="fr-FR" dirty="0"/>
          </a:p>
        </p:txBody>
      </p:sp>
      <p:sp>
        <p:nvSpPr>
          <p:cNvPr id="3" name="Espace réservé de la date 2"/>
          <p:cNvSpPr>
            <a:spLocks noGrp="1"/>
          </p:cNvSpPr>
          <p:nvPr>
            <p:ph type="dt" sz="half" idx="10"/>
          </p:nvPr>
        </p:nvSpPr>
        <p:spPr/>
        <p:txBody>
          <a:bodyPr/>
          <a:lstStyle/>
          <a:p>
            <a:fld id="{5322955E-6377-46B6-B592-DBAD71D8953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smtClean="0">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30</a:t>
            </a:fld>
            <a:endParaRPr lang="en-US" dirty="0">
              <a:solidFill>
                <a:srgbClr val="6ABFAC"/>
              </a:solidFill>
            </a:endParaRPr>
          </a:p>
        </p:txBody>
      </p:sp>
      <p:pic>
        <p:nvPicPr>
          <p:cNvPr id="6" name="Image 5"/>
          <p:cNvPicPr>
            <a:picLocks noChangeAspect="1"/>
          </p:cNvPicPr>
          <p:nvPr/>
        </p:nvPicPr>
        <p:blipFill>
          <a:blip r:embed="rId2"/>
          <a:stretch>
            <a:fillRect/>
          </a:stretch>
        </p:blipFill>
        <p:spPr>
          <a:xfrm>
            <a:off x="1243173" y="1930400"/>
            <a:ext cx="7464990" cy="3869117"/>
          </a:xfrm>
          <a:prstGeom prst="rect">
            <a:avLst/>
          </a:prstGeom>
        </p:spPr>
      </p:pic>
    </p:spTree>
    <p:extLst>
      <p:ext uri="{BB962C8B-B14F-4D97-AF65-F5344CB8AC3E}">
        <p14:creationId xmlns:p14="http://schemas.microsoft.com/office/powerpoint/2010/main" val="645583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5322955E-6377-46B6-B592-DBAD71D8953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smtClean="0">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31</a:t>
            </a:fld>
            <a:endParaRPr lang="en-US" dirty="0">
              <a:solidFill>
                <a:srgbClr val="6ABFAC"/>
              </a:solidFill>
            </a:endParaRPr>
          </a:p>
        </p:txBody>
      </p:sp>
      <p:sp>
        <p:nvSpPr>
          <p:cNvPr id="6" name="Titre 1"/>
          <p:cNvSpPr>
            <a:spLocks noGrp="1"/>
          </p:cNvSpPr>
          <p:nvPr>
            <p:ph type="title"/>
          </p:nvPr>
        </p:nvSpPr>
        <p:spPr/>
        <p:txBody>
          <a:bodyPr/>
          <a:lstStyle/>
          <a:p>
            <a:pPr algn="ctr"/>
            <a:r>
              <a:rPr lang="fr-FR" dirty="0" smtClean="0"/>
              <a:t>Comprendre sa perception par rapport au temps</a:t>
            </a:r>
            <a:endParaRPr lang="fr-FR" dirty="0"/>
          </a:p>
        </p:txBody>
      </p:sp>
      <p:pic>
        <p:nvPicPr>
          <p:cNvPr id="7" name="Image 6"/>
          <p:cNvPicPr>
            <a:picLocks noChangeAspect="1"/>
          </p:cNvPicPr>
          <p:nvPr/>
        </p:nvPicPr>
        <p:blipFill rotWithShape="1">
          <a:blip r:embed="rId2">
            <a:extLst>
              <a:ext uri="{28A0092B-C50C-407E-A947-70E740481C1C}">
                <a14:useLocalDpi xmlns:a14="http://schemas.microsoft.com/office/drawing/2010/main" val="0"/>
              </a:ext>
            </a:extLst>
          </a:blip>
          <a:srcRect l="10568" t="3206" r="4062" b="8483"/>
          <a:stretch/>
        </p:blipFill>
        <p:spPr>
          <a:xfrm>
            <a:off x="1678674" y="1774210"/>
            <a:ext cx="7055894" cy="4121623"/>
          </a:xfrm>
          <a:prstGeom prst="rect">
            <a:avLst/>
          </a:prstGeom>
        </p:spPr>
      </p:pic>
    </p:spTree>
    <p:extLst>
      <p:ext uri="{BB962C8B-B14F-4D97-AF65-F5344CB8AC3E}">
        <p14:creationId xmlns:p14="http://schemas.microsoft.com/office/powerpoint/2010/main" val="3392895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Les besoins fondamentaux du manager</a:t>
            </a:r>
            <a:endParaRPr lang="fr-FR" dirty="0"/>
          </a:p>
        </p:txBody>
      </p:sp>
      <p:sp>
        <p:nvSpPr>
          <p:cNvPr id="3" name="Espace réservé de la date 2"/>
          <p:cNvSpPr>
            <a:spLocks noGrp="1"/>
          </p:cNvSpPr>
          <p:nvPr>
            <p:ph type="dt" sz="half" idx="10"/>
          </p:nvPr>
        </p:nvSpPr>
        <p:spPr/>
        <p:txBody>
          <a:bodyPr/>
          <a:lstStyle/>
          <a:p>
            <a:fld id="{5322955E-6377-46B6-B592-DBAD71D8953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smtClean="0">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32</a:t>
            </a:fld>
            <a:endParaRPr lang="en-US" dirty="0">
              <a:solidFill>
                <a:srgbClr val="6ABFAC"/>
              </a:solidFill>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663" y="1475062"/>
            <a:ext cx="7597344" cy="4134167"/>
          </a:xfrm>
          <a:prstGeom prst="rect">
            <a:avLst/>
          </a:prstGeom>
        </p:spPr>
      </p:pic>
    </p:spTree>
    <p:extLst>
      <p:ext uri="{BB962C8B-B14F-4D97-AF65-F5344CB8AC3E}">
        <p14:creationId xmlns:p14="http://schemas.microsoft.com/office/powerpoint/2010/main" val="1279661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Comment gérer mes activités</a:t>
            </a:r>
            <a:endParaRPr lang="fr-FR" dirty="0"/>
          </a:p>
        </p:txBody>
      </p:sp>
      <p:sp>
        <p:nvSpPr>
          <p:cNvPr id="3" name="Espace réservé de la date 2"/>
          <p:cNvSpPr>
            <a:spLocks noGrp="1"/>
          </p:cNvSpPr>
          <p:nvPr>
            <p:ph type="dt" sz="half" idx="10"/>
          </p:nvPr>
        </p:nvSpPr>
        <p:spPr/>
        <p:txBody>
          <a:bodyPr/>
          <a:lstStyle/>
          <a:p>
            <a:fld id="{5322955E-6377-46B6-B592-DBAD71D8953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smtClean="0">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33</a:t>
            </a:fld>
            <a:endParaRPr lang="en-US" dirty="0">
              <a:solidFill>
                <a:srgbClr val="6ABFAC"/>
              </a:solidFill>
            </a:endParaRPr>
          </a:p>
        </p:txBody>
      </p:sp>
      <p:pic>
        <p:nvPicPr>
          <p:cNvPr id="6" name="Image 5"/>
          <p:cNvPicPr>
            <a:picLocks noChangeAspect="1"/>
          </p:cNvPicPr>
          <p:nvPr/>
        </p:nvPicPr>
        <p:blipFill rotWithShape="1">
          <a:blip r:embed="rId2">
            <a:extLst>
              <a:ext uri="{28A0092B-C50C-407E-A947-70E740481C1C}">
                <a14:useLocalDpi xmlns:a14="http://schemas.microsoft.com/office/drawing/2010/main" val="0"/>
              </a:ext>
            </a:extLst>
          </a:blip>
          <a:srcRect r="33851"/>
          <a:stretch/>
        </p:blipFill>
        <p:spPr>
          <a:xfrm>
            <a:off x="1719618" y="1476375"/>
            <a:ext cx="6660107" cy="4308854"/>
          </a:xfrm>
          <a:prstGeom prst="rect">
            <a:avLst/>
          </a:prstGeom>
        </p:spPr>
      </p:pic>
    </p:spTree>
    <p:extLst>
      <p:ext uri="{BB962C8B-B14F-4D97-AF65-F5344CB8AC3E}">
        <p14:creationId xmlns:p14="http://schemas.microsoft.com/office/powerpoint/2010/main" val="1888464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159224"/>
            <a:ext cx="8596668" cy="1320800"/>
          </a:xfrm>
        </p:spPr>
        <p:txBody>
          <a:bodyPr/>
          <a:lstStyle/>
          <a:p>
            <a:pPr algn="ctr"/>
            <a:r>
              <a:rPr lang="fr-FR" dirty="0" smtClean="0"/>
              <a:t>Apprendre a prioriser</a:t>
            </a:r>
            <a:br>
              <a:rPr lang="fr-FR" dirty="0" smtClean="0"/>
            </a:br>
            <a:r>
              <a:rPr lang="fr-FR" dirty="0" smtClean="0"/>
              <a:t>La matrice </a:t>
            </a:r>
            <a:r>
              <a:rPr lang="fr-FR" dirty="0" err="1" smtClean="0"/>
              <a:t>d’eisenhower</a:t>
            </a:r>
            <a:endParaRPr lang="fr-FR" dirty="0"/>
          </a:p>
        </p:txBody>
      </p:sp>
      <p:sp>
        <p:nvSpPr>
          <p:cNvPr id="3" name="Espace réservé de la date 2"/>
          <p:cNvSpPr>
            <a:spLocks noGrp="1"/>
          </p:cNvSpPr>
          <p:nvPr>
            <p:ph type="dt" sz="half" idx="10"/>
          </p:nvPr>
        </p:nvSpPr>
        <p:spPr/>
        <p:txBody>
          <a:bodyPr/>
          <a:lstStyle/>
          <a:p>
            <a:fld id="{5322955E-6377-46B6-B592-DBAD71D8953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smtClean="0">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34</a:t>
            </a:fld>
            <a:endParaRPr lang="en-US" dirty="0">
              <a:solidFill>
                <a:srgbClr val="6ABFAC"/>
              </a:solidFill>
            </a:endParaRPr>
          </a:p>
        </p:txBody>
      </p:sp>
      <p:pic>
        <p:nvPicPr>
          <p:cNvPr id="6" name="Image 5"/>
          <p:cNvPicPr>
            <a:picLocks noChangeAspect="1"/>
          </p:cNvPicPr>
          <p:nvPr/>
        </p:nvPicPr>
        <p:blipFill>
          <a:blip r:embed="rId2"/>
          <a:stretch>
            <a:fillRect/>
          </a:stretch>
        </p:blipFill>
        <p:spPr>
          <a:xfrm>
            <a:off x="1474136" y="1405468"/>
            <a:ext cx="7003064" cy="4635894"/>
          </a:xfrm>
          <a:prstGeom prst="rect">
            <a:avLst/>
          </a:prstGeom>
        </p:spPr>
      </p:pic>
    </p:spTree>
    <p:extLst>
      <p:ext uri="{BB962C8B-B14F-4D97-AF65-F5344CB8AC3E}">
        <p14:creationId xmlns:p14="http://schemas.microsoft.com/office/powerpoint/2010/main" val="2275878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5322955E-6377-46B6-B592-DBAD71D8953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smtClean="0">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35</a:t>
            </a:fld>
            <a:endParaRPr lang="en-US" dirty="0">
              <a:solidFill>
                <a:srgbClr val="6ABFAC"/>
              </a:solidFill>
            </a:endParaRPr>
          </a:p>
        </p:txBody>
      </p:sp>
      <p:sp>
        <p:nvSpPr>
          <p:cNvPr id="6" name="Titre 1"/>
          <p:cNvSpPr>
            <a:spLocks noGrp="1"/>
          </p:cNvSpPr>
          <p:nvPr>
            <p:ph type="title"/>
          </p:nvPr>
        </p:nvSpPr>
        <p:spPr>
          <a:xfrm>
            <a:off x="677334" y="0"/>
            <a:ext cx="8596668" cy="1320800"/>
          </a:xfrm>
        </p:spPr>
        <p:txBody>
          <a:bodyPr/>
          <a:lstStyle/>
          <a:p>
            <a:pPr algn="ctr"/>
            <a:r>
              <a:rPr lang="fr-FR" dirty="0" smtClean="0"/>
              <a:t>Apprendre a prioriser</a:t>
            </a:r>
            <a:br>
              <a:rPr lang="fr-FR" dirty="0" smtClean="0"/>
            </a:br>
            <a:r>
              <a:rPr lang="fr-FR" dirty="0" smtClean="0"/>
              <a:t>La matrice </a:t>
            </a:r>
            <a:r>
              <a:rPr lang="fr-FR" dirty="0" err="1" smtClean="0"/>
              <a:t>d’eisenhower</a:t>
            </a:r>
            <a:endParaRPr lang="fr-F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61" y="1197717"/>
            <a:ext cx="6919414" cy="4843645"/>
          </a:xfrm>
          <a:prstGeom prst="rect">
            <a:avLst/>
          </a:prstGeom>
        </p:spPr>
      </p:pic>
    </p:spTree>
    <p:extLst>
      <p:ext uri="{BB962C8B-B14F-4D97-AF65-F5344CB8AC3E}">
        <p14:creationId xmlns:p14="http://schemas.microsoft.com/office/powerpoint/2010/main" val="3979634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2301923"/>
            <a:ext cx="8596668" cy="1320800"/>
          </a:xfrm>
        </p:spPr>
        <p:txBody>
          <a:bodyPr/>
          <a:lstStyle/>
          <a:p>
            <a:pPr algn="ctr"/>
            <a:r>
              <a:rPr lang="fr-FR" dirty="0" smtClean="0"/>
              <a:t>Exercice pratique</a:t>
            </a:r>
            <a:br>
              <a:rPr lang="fr-FR" dirty="0" smtClean="0"/>
            </a:br>
            <a:r>
              <a:rPr lang="fr-FR" dirty="0" smtClean="0"/>
              <a:t>Pratiquer la matrice </a:t>
            </a:r>
            <a:r>
              <a:rPr lang="fr-FR" dirty="0" err="1" smtClean="0"/>
              <a:t>d’eisenhower</a:t>
            </a:r>
            <a:endParaRPr lang="fr-FR" dirty="0"/>
          </a:p>
        </p:txBody>
      </p:sp>
      <p:sp>
        <p:nvSpPr>
          <p:cNvPr id="3" name="Espace réservé de la date 2"/>
          <p:cNvSpPr>
            <a:spLocks noGrp="1"/>
          </p:cNvSpPr>
          <p:nvPr>
            <p:ph type="dt" sz="half" idx="10"/>
          </p:nvPr>
        </p:nvSpPr>
        <p:spPr/>
        <p:txBody>
          <a:bodyPr/>
          <a:lstStyle/>
          <a:p>
            <a:fld id="{5322955E-6377-46B6-B592-DBAD71D8953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smtClean="0">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36</a:t>
            </a:fld>
            <a:endParaRPr lang="en-US" dirty="0">
              <a:solidFill>
                <a:srgbClr val="6ABFAC"/>
              </a:solidFill>
            </a:endParaRPr>
          </a:p>
        </p:txBody>
      </p:sp>
    </p:spTree>
    <p:extLst>
      <p:ext uri="{BB962C8B-B14F-4D97-AF65-F5344CB8AC3E}">
        <p14:creationId xmlns:p14="http://schemas.microsoft.com/office/powerpoint/2010/main" val="643727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536F2429-F86E-4890-81A5-AD7E0FF78151}" type="slidenum">
              <a:rPr lang="fr-FR">
                <a:solidFill>
                  <a:srgbClr val="9BBB59">
                    <a:shade val="75000"/>
                  </a:srgbClr>
                </a:solidFill>
              </a:rPr>
              <a:pPr>
                <a:defRPr/>
              </a:pPr>
              <a:t>37</a:t>
            </a:fld>
            <a:endParaRPr lang="fr-FR" dirty="0">
              <a:solidFill>
                <a:srgbClr val="9BBB59">
                  <a:shade val="75000"/>
                </a:srgbClr>
              </a:solidFill>
            </a:endParaRPr>
          </a:p>
        </p:txBody>
      </p:sp>
      <p:sp>
        <p:nvSpPr>
          <p:cNvPr id="22532" name="Espace réservé du contenu 6"/>
          <p:cNvSpPr>
            <a:spLocks noGrp="1"/>
          </p:cNvSpPr>
          <p:nvPr>
            <p:ph sz="quarter" idx="1"/>
          </p:nvPr>
        </p:nvSpPr>
        <p:spPr>
          <a:xfrm>
            <a:off x="1869281" y="1468439"/>
            <a:ext cx="8504238" cy="4572000"/>
          </a:xfrm>
        </p:spPr>
        <p:txBody>
          <a:bodyPr/>
          <a:lstStyle/>
          <a:p>
            <a:pPr marL="0" indent="0" eaLnBrk="1" hangingPunct="1">
              <a:buNone/>
            </a:pPr>
            <a:endParaRPr lang="fr-FR" sz="1400" dirty="0"/>
          </a:p>
          <a:p>
            <a:pPr marL="0" indent="0" eaLnBrk="1" hangingPunct="1">
              <a:buNone/>
            </a:pPr>
            <a:endParaRPr lang="fr-FR" sz="1600" dirty="0"/>
          </a:p>
        </p:txBody>
      </p:sp>
      <p:pic>
        <p:nvPicPr>
          <p:cNvPr id="22533" name="Picture 2" descr="C:\Users\Stef\AppData\Local\Microsoft\Windows\Temporary Internet Files\Content.IE5\C088P158\MC900078714[1].wmf"/>
          <p:cNvPicPr>
            <a:picLocks noChangeAspect="1" noChangeArrowheads="1"/>
          </p:cNvPicPr>
          <p:nvPr/>
        </p:nvPicPr>
        <p:blipFill>
          <a:blip r:embed="rId2"/>
          <a:srcRect/>
          <a:stretch>
            <a:fillRect/>
          </a:stretch>
        </p:blipFill>
        <p:spPr bwMode="auto">
          <a:xfrm>
            <a:off x="5496659" y="3191208"/>
            <a:ext cx="814028" cy="1528762"/>
          </a:xfrm>
          <a:prstGeom prst="rect">
            <a:avLst/>
          </a:prstGeom>
          <a:noFill/>
          <a:ln w="9525">
            <a:noFill/>
            <a:miter lim="800000"/>
            <a:headEnd/>
            <a:tailEnd/>
          </a:ln>
        </p:spPr>
      </p:pic>
      <p:sp>
        <p:nvSpPr>
          <p:cNvPr id="10" name="Rectangle 9"/>
          <p:cNvSpPr/>
          <p:nvPr/>
        </p:nvSpPr>
        <p:spPr>
          <a:xfrm>
            <a:off x="248105" y="1787235"/>
            <a:ext cx="1284406" cy="4225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defRPr/>
            </a:pPr>
            <a:r>
              <a:rPr lang="fr-FR" sz="1400" dirty="0" smtClean="0">
                <a:solidFill>
                  <a:prstClr val="white"/>
                </a:solidFill>
              </a:rPr>
              <a:t>QUI</a:t>
            </a:r>
          </a:p>
          <a:p>
            <a:pPr fontAlgn="base">
              <a:spcBef>
                <a:spcPct val="0"/>
              </a:spcBef>
              <a:spcAft>
                <a:spcPct val="0"/>
              </a:spcAft>
              <a:defRPr/>
            </a:pPr>
            <a:endParaRPr lang="fr-FR" sz="1400" dirty="0" smtClean="0">
              <a:solidFill>
                <a:prstClr val="white"/>
              </a:solidFill>
            </a:endParaRPr>
          </a:p>
          <a:p>
            <a:pPr fontAlgn="base">
              <a:spcBef>
                <a:spcPct val="0"/>
              </a:spcBef>
              <a:spcAft>
                <a:spcPct val="0"/>
              </a:spcAft>
              <a:defRPr/>
            </a:pPr>
            <a:r>
              <a:rPr lang="fr-FR" sz="1400" dirty="0" smtClean="0">
                <a:solidFill>
                  <a:prstClr val="white"/>
                </a:solidFill>
              </a:rPr>
              <a:t>QUOI</a:t>
            </a:r>
          </a:p>
          <a:p>
            <a:pPr fontAlgn="base">
              <a:spcBef>
                <a:spcPct val="0"/>
              </a:spcBef>
              <a:spcAft>
                <a:spcPct val="0"/>
              </a:spcAft>
              <a:defRPr/>
            </a:pPr>
            <a:endParaRPr lang="fr-FR" sz="1400" dirty="0" smtClean="0">
              <a:solidFill>
                <a:prstClr val="white"/>
              </a:solidFill>
            </a:endParaRPr>
          </a:p>
          <a:p>
            <a:pPr fontAlgn="base">
              <a:spcBef>
                <a:spcPct val="0"/>
              </a:spcBef>
              <a:spcAft>
                <a:spcPct val="0"/>
              </a:spcAft>
              <a:defRPr/>
            </a:pPr>
            <a:r>
              <a:rPr lang="fr-FR" sz="1400" dirty="0" smtClean="0">
                <a:solidFill>
                  <a:prstClr val="white"/>
                </a:solidFill>
              </a:rPr>
              <a:t>Où</a:t>
            </a:r>
          </a:p>
          <a:p>
            <a:pPr fontAlgn="base">
              <a:spcBef>
                <a:spcPct val="0"/>
              </a:spcBef>
              <a:spcAft>
                <a:spcPct val="0"/>
              </a:spcAft>
              <a:defRPr/>
            </a:pPr>
            <a:endParaRPr lang="fr-FR" sz="1400" dirty="0" smtClean="0">
              <a:solidFill>
                <a:prstClr val="white"/>
              </a:solidFill>
            </a:endParaRPr>
          </a:p>
          <a:p>
            <a:pPr fontAlgn="base">
              <a:spcBef>
                <a:spcPct val="0"/>
              </a:spcBef>
              <a:spcAft>
                <a:spcPct val="0"/>
              </a:spcAft>
              <a:defRPr/>
            </a:pPr>
            <a:r>
              <a:rPr lang="fr-FR" sz="1400" dirty="0" smtClean="0">
                <a:solidFill>
                  <a:prstClr val="white"/>
                </a:solidFill>
              </a:rPr>
              <a:t>COMMENT</a:t>
            </a:r>
          </a:p>
          <a:p>
            <a:pPr fontAlgn="base">
              <a:spcBef>
                <a:spcPct val="0"/>
              </a:spcBef>
              <a:spcAft>
                <a:spcPct val="0"/>
              </a:spcAft>
              <a:defRPr/>
            </a:pPr>
            <a:endParaRPr lang="fr-FR" sz="1400" dirty="0">
              <a:solidFill>
                <a:prstClr val="white"/>
              </a:solidFill>
            </a:endParaRPr>
          </a:p>
          <a:p>
            <a:pPr fontAlgn="base">
              <a:spcBef>
                <a:spcPct val="0"/>
              </a:spcBef>
              <a:spcAft>
                <a:spcPct val="0"/>
              </a:spcAft>
              <a:defRPr/>
            </a:pPr>
            <a:r>
              <a:rPr lang="fr-FR" sz="1400" dirty="0" smtClean="0">
                <a:solidFill>
                  <a:prstClr val="white"/>
                </a:solidFill>
              </a:rPr>
              <a:t>QUAND</a:t>
            </a:r>
          </a:p>
          <a:p>
            <a:pPr fontAlgn="base">
              <a:spcBef>
                <a:spcPct val="0"/>
              </a:spcBef>
              <a:spcAft>
                <a:spcPct val="0"/>
              </a:spcAft>
              <a:defRPr/>
            </a:pPr>
            <a:endParaRPr lang="fr-FR" sz="1400" dirty="0" smtClean="0">
              <a:solidFill>
                <a:prstClr val="white"/>
              </a:solidFill>
            </a:endParaRPr>
          </a:p>
          <a:p>
            <a:pPr fontAlgn="base">
              <a:spcBef>
                <a:spcPct val="0"/>
              </a:spcBef>
              <a:spcAft>
                <a:spcPct val="0"/>
              </a:spcAft>
              <a:defRPr/>
            </a:pPr>
            <a:r>
              <a:rPr lang="fr-FR" sz="1400" dirty="0" smtClean="0">
                <a:solidFill>
                  <a:prstClr val="white"/>
                </a:solidFill>
              </a:rPr>
              <a:t>COMBIEN</a:t>
            </a:r>
          </a:p>
          <a:p>
            <a:pPr fontAlgn="base">
              <a:spcBef>
                <a:spcPct val="0"/>
              </a:spcBef>
              <a:spcAft>
                <a:spcPct val="0"/>
              </a:spcAft>
              <a:defRPr/>
            </a:pPr>
            <a:endParaRPr lang="fr-FR" sz="1400" dirty="0" smtClean="0">
              <a:solidFill>
                <a:prstClr val="white"/>
              </a:solidFill>
            </a:endParaRPr>
          </a:p>
          <a:p>
            <a:pPr fontAlgn="base">
              <a:spcBef>
                <a:spcPct val="0"/>
              </a:spcBef>
              <a:spcAft>
                <a:spcPct val="0"/>
              </a:spcAft>
              <a:defRPr/>
            </a:pPr>
            <a:r>
              <a:rPr lang="fr-FR" sz="1400" dirty="0" smtClean="0">
                <a:solidFill>
                  <a:prstClr val="white"/>
                </a:solidFill>
              </a:rPr>
              <a:t>Depuis QUAND</a:t>
            </a:r>
          </a:p>
          <a:p>
            <a:pPr fontAlgn="base">
              <a:spcBef>
                <a:spcPct val="0"/>
              </a:spcBef>
              <a:spcAft>
                <a:spcPct val="0"/>
              </a:spcAft>
              <a:defRPr/>
            </a:pPr>
            <a:endParaRPr lang="fr-FR" sz="1400" dirty="0">
              <a:solidFill>
                <a:prstClr val="white"/>
              </a:solidFill>
            </a:endParaRPr>
          </a:p>
          <a:p>
            <a:pPr fontAlgn="base">
              <a:spcBef>
                <a:spcPct val="0"/>
              </a:spcBef>
              <a:spcAft>
                <a:spcPct val="0"/>
              </a:spcAft>
              <a:defRPr/>
            </a:pPr>
            <a:r>
              <a:rPr lang="fr-FR" sz="1400" dirty="0" smtClean="0">
                <a:solidFill>
                  <a:prstClr val="white"/>
                </a:solidFill>
              </a:rPr>
              <a:t>Inconvénient/ Avantages</a:t>
            </a:r>
            <a:endParaRPr lang="fr-FR" sz="1400" dirty="0">
              <a:solidFill>
                <a:prstClr val="white"/>
              </a:solidFill>
            </a:endParaRPr>
          </a:p>
        </p:txBody>
      </p:sp>
      <p:sp>
        <p:nvSpPr>
          <p:cNvPr id="12" name="Rectangle 11"/>
          <p:cNvSpPr/>
          <p:nvPr/>
        </p:nvSpPr>
        <p:spPr>
          <a:xfrm>
            <a:off x="9873074" y="1605395"/>
            <a:ext cx="2022329" cy="4647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base">
              <a:spcBef>
                <a:spcPct val="0"/>
              </a:spcBef>
              <a:spcAft>
                <a:spcPct val="0"/>
              </a:spcAft>
              <a:buFont typeface="Arial" panose="020B0604020202020204" pitchFamily="34" charset="0"/>
              <a:buChar char="•"/>
              <a:defRPr/>
            </a:pPr>
            <a:endParaRPr lang="fr-FR" b="1" i="1" u="sng" dirty="0" smtClean="0">
              <a:solidFill>
                <a:prstClr val="white"/>
              </a:solidFill>
            </a:endParaRPr>
          </a:p>
          <a:p>
            <a:pPr marL="285750" indent="-285750" fontAlgn="base">
              <a:spcBef>
                <a:spcPct val="0"/>
              </a:spcBef>
              <a:spcAft>
                <a:spcPct val="0"/>
              </a:spcAft>
              <a:buFont typeface="Arial" panose="020B0604020202020204" pitchFamily="34" charset="0"/>
              <a:buChar char="•"/>
              <a:defRPr/>
            </a:pPr>
            <a:endParaRPr lang="fr-FR" b="1" i="1" u="sng" dirty="0">
              <a:solidFill>
                <a:prstClr val="white"/>
              </a:solidFill>
            </a:endParaRPr>
          </a:p>
          <a:p>
            <a:pPr marL="285750" indent="-285750" fontAlgn="base">
              <a:spcBef>
                <a:spcPct val="0"/>
              </a:spcBef>
              <a:spcAft>
                <a:spcPct val="0"/>
              </a:spcAft>
              <a:buFont typeface="Arial" panose="020B0604020202020204" pitchFamily="34" charset="0"/>
              <a:buChar char="•"/>
              <a:defRPr/>
            </a:pPr>
            <a:r>
              <a:rPr lang="fr-FR" b="1" i="1" u="sng" dirty="0" smtClean="0">
                <a:solidFill>
                  <a:prstClr val="white"/>
                </a:solidFill>
              </a:rPr>
              <a:t>S</a:t>
            </a:r>
            <a:r>
              <a:rPr lang="fr-FR" sz="1400" dirty="0" smtClean="0">
                <a:solidFill>
                  <a:prstClr val="white"/>
                </a:solidFill>
              </a:rPr>
              <a:t>pécifique (précis/positif/ dépend de soi)</a:t>
            </a:r>
          </a:p>
          <a:p>
            <a:pPr fontAlgn="base">
              <a:spcBef>
                <a:spcPct val="0"/>
              </a:spcBef>
              <a:spcAft>
                <a:spcPct val="0"/>
              </a:spcAft>
              <a:defRPr/>
            </a:pPr>
            <a:endParaRPr lang="fr-FR" sz="1400" dirty="0" smtClean="0">
              <a:solidFill>
                <a:prstClr val="white"/>
              </a:solidFill>
            </a:endParaRPr>
          </a:p>
          <a:p>
            <a:pPr marL="285750" indent="-285750" fontAlgn="base">
              <a:spcBef>
                <a:spcPct val="0"/>
              </a:spcBef>
              <a:spcAft>
                <a:spcPct val="0"/>
              </a:spcAft>
              <a:buFont typeface="Arial" panose="020B0604020202020204" pitchFamily="34" charset="0"/>
              <a:buChar char="•"/>
              <a:defRPr/>
            </a:pPr>
            <a:r>
              <a:rPr lang="fr-FR" b="1" i="1" u="sng" dirty="0">
                <a:solidFill>
                  <a:prstClr val="white"/>
                </a:solidFill>
              </a:rPr>
              <a:t>M</a:t>
            </a:r>
            <a:r>
              <a:rPr lang="fr-FR" sz="1400" dirty="0">
                <a:solidFill>
                  <a:prstClr val="white"/>
                </a:solidFill>
              </a:rPr>
              <a:t>esurable/</a:t>
            </a:r>
          </a:p>
          <a:p>
            <a:pPr fontAlgn="base">
              <a:spcBef>
                <a:spcPct val="0"/>
              </a:spcBef>
              <a:spcAft>
                <a:spcPct val="0"/>
              </a:spcAft>
              <a:defRPr/>
            </a:pPr>
            <a:r>
              <a:rPr lang="fr-FR" sz="1400" dirty="0" smtClean="0">
                <a:solidFill>
                  <a:prstClr val="white"/>
                </a:solidFill>
              </a:rPr>
              <a:t>      Evaluable</a:t>
            </a:r>
            <a:endParaRPr lang="fr-FR" sz="1400" dirty="0">
              <a:solidFill>
                <a:prstClr val="white"/>
              </a:solidFill>
            </a:endParaRPr>
          </a:p>
          <a:p>
            <a:pPr fontAlgn="base">
              <a:spcBef>
                <a:spcPct val="0"/>
              </a:spcBef>
              <a:spcAft>
                <a:spcPct val="0"/>
              </a:spcAft>
              <a:defRPr/>
            </a:pPr>
            <a:endParaRPr lang="fr-FR" sz="1400" dirty="0" smtClean="0">
              <a:solidFill>
                <a:prstClr val="white"/>
              </a:solidFill>
            </a:endParaRPr>
          </a:p>
          <a:p>
            <a:pPr marL="285750" indent="-285750" fontAlgn="base">
              <a:spcBef>
                <a:spcPct val="0"/>
              </a:spcBef>
              <a:spcAft>
                <a:spcPct val="0"/>
              </a:spcAft>
              <a:buFont typeface="Arial" panose="020B0604020202020204" pitchFamily="34" charset="0"/>
              <a:buChar char="•"/>
              <a:defRPr/>
            </a:pPr>
            <a:r>
              <a:rPr lang="fr-FR" b="1" i="1" u="sng" dirty="0" smtClean="0">
                <a:solidFill>
                  <a:prstClr val="white"/>
                </a:solidFill>
              </a:rPr>
              <a:t>A</a:t>
            </a:r>
            <a:r>
              <a:rPr lang="fr-FR" sz="1400" dirty="0" smtClean="0">
                <a:solidFill>
                  <a:prstClr val="white"/>
                </a:solidFill>
              </a:rPr>
              <a:t>tteignable/ Réalisable (vérifier l’écologie) </a:t>
            </a:r>
          </a:p>
          <a:p>
            <a:pPr marL="285750" indent="-285750" fontAlgn="base">
              <a:spcBef>
                <a:spcPct val="0"/>
              </a:spcBef>
              <a:spcAft>
                <a:spcPct val="0"/>
              </a:spcAft>
              <a:buFont typeface="Arial" panose="020B0604020202020204" pitchFamily="34" charset="0"/>
              <a:buChar char="•"/>
              <a:defRPr/>
            </a:pPr>
            <a:endParaRPr lang="fr-FR" sz="1400" dirty="0" smtClean="0">
              <a:solidFill>
                <a:prstClr val="white"/>
              </a:solidFill>
            </a:endParaRPr>
          </a:p>
          <a:p>
            <a:pPr marL="285750" indent="-285750" fontAlgn="base">
              <a:spcBef>
                <a:spcPct val="0"/>
              </a:spcBef>
              <a:spcAft>
                <a:spcPct val="0"/>
              </a:spcAft>
              <a:buFont typeface="Arial" panose="020B0604020202020204" pitchFamily="34" charset="0"/>
              <a:buChar char="•"/>
              <a:defRPr/>
            </a:pPr>
            <a:r>
              <a:rPr lang="fr-FR" b="1" i="1" u="sng" dirty="0" smtClean="0">
                <a:solidFill>
                  <a:prstClr val="white"/>
                </a:solidFill>
              </a:rPr>
              <a:t>R</a:t>
            </a:r>
            <a:r>
              <a:rPr lang="fr-FR" sz="1400" dirty="0" smtClean="0">
                <a:solidFill>
                  <a:prstClr val="white"/>
                </a:solidFill>
              </a:rPr>
              <a:t>attaché à un projet  (passion)</a:t>
            </a:r>
          </a:p>
          <a:p>
            <a:pPr marL="285750" indent="-285750" fontAlgn="base">
              <a:spcBef>
                <a:spcPct val="0"/>
              </a:spcBef>
              <a:spcAft>
                <a:spcPct val="0"/>
              </a:spcAft>
              <a:buFont typeface="Arial" panose="020B0604020202020204" pitchFamily="34" charset="0"/>
              <a:buChar char="•"/>
              <a:defRPr/>
            </a:pPr>
            <a:endParaRPr lang="fr-FR" sz="1400" dirty="0" smtClean="0">
              <a:solidFill>
                <a:prstClr val="white"/>
              </a:solidFill>
            </a:endParaRPr>
          </a:p>
          <a:p>
            <a:pPr marL="285750" indent="-285750" fontAlgn="base">
              <a:spcBef>
                <a:spcPct val="0"/>
              </a:spcBef>
              <a:spcAft>
                <a:spcPct val="0"/>
              </a:spcAft>
              <a:buFont typeface="Arial" panose="020B0604020202020204" pitchFamily="34" charset="0"/>
              <a:buChar char="•"/>
              <a:defRPr/>
            </a:pPr>
            <a:r>
              <a:rPr lang="fr-FR" b="1" i="1" u="sng" dirty="0" smtClean="0">
                <a:solidFill>
                  <a:prstClr val="white"/>
                </a:solidFill>
              </a:rPr>
              <a:t>T</a:t>
            </a:r>
            <a:r>
              <a:rPr lang="fr-FR" sz="1400" dirty="0" smtClean="0">
                <a:solidFill>
                  <a:prstClr val="white"/>
                </a:solidFill>
              </a:rPr>
              <a:t>emps (à quel horizon)</a:t>
            </a:r>
          </a:p>
          <a:p>
            <a:pPr fontAlgn="base">
              <a:spcBef>
                <a:spcPct val="0"/>
              </a:spcBef>
              <a:spcAft>
                <a:spcPct val="0"/>
              </a:spcAft>
              <a:defRPr/>
            </a:pPr>
            <a:endParaRPr lang="fr-FR" sz="1400" dirty="0" smtClean="0">
              <a:solidFill>
                <a:prstClr val="white"/>
              </a:solidFill>
            </a:endParaRPr>
          </a:p>
          <a:p>
            <a:pPr fontAlgn="base">
              <a:spcBef>
                <a:spcPct val="0"/>
              </a:spcBef>
              <a:spcAft>
                <a:spcPct val="0"/>
              </a:spcAft>
              <a:defRPr/>
            </a:pPr>
            <a:endParaRPr lang="fr-FR" sz="1400" dirty="0" smtClean="0">
              <a:solidFill>
                <a:prstClr val="white"/>
              </a:solidFill>
            </a:endParaRPr>
          </a:p>
          <a:p>
            <a:pPr marL="285750" indent="-285750" fontAlgn="base">
              <a:spcBef>
                <a:spcPct val="0"/>
              </a:spcBef>
              <a:spcAft>
                <a:spcPct val="0"/>
              </a:spcAft>
              <a:buFont typeface="Arial" panose="020B0604020202020204" pitchFamily="34" charset="0"/>
              <a:buChar char="•"/>
              <a:defRPr/>
            </a:pPr>
            <a:endParaRPr lang="fr-FR" sz="1400" dirty="0">
              <a:solidFill>
                <a:prstClr val="white"/>
              </a:solidFill>
            </a:endParaRPr>
          </a:p>
          <a:p>
            <a:pPr fontAlgn="base">
              <a:spcBef>
                <a:spcPct val="0"/>
              </a:spcBef>
              <a:spcAft>
                <a:spcPct val="0"/>
              </a:spcAft>
              <a:defRPr/>
            </a:pPr>
            <a:endParaRPr lang="fr-FR" sz="1400" dirty="0">
              <a:solidFill>
                <a:prstClr val="white"/>
              </a:solidFill>
            </a:endParaRPr>
          </a:p>
        </p:txBody>
      </p:sp>
      <p:sp>
        <p:nvSpPr>
          <p:cNvPr id="16" name="Ellipse 15"/>
          <p:cNvSpPr/>
          <p:nvPr/>
        </p:nvSpPr>
        <p:spPr>
          <a:xfrm>
            <a:off x="4852736" y="1605395"/>
            <a:ext cx="2450016" cy="8699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base">
              <a:spcBef>
                <a:spcPct val="0"/>
              </a:spcBef>
              <a:spcAft>
                <a:spcPct val="0"/>
              </a:spcAft>
              <a:defRPr/>
            </a:pPr>
            <a:r>
              <a:rPr lang="fr-FR" dirty="0" smtClean="0">
                <a:solidFill>
                  <a:prstClr val="white"/>
                </a:solidFill>
              </a:rPr>
              <a:t>Contraintes / Obstacles</a:t>
            </a:r>
            <a:endParaRPr lang="fr-FR" dirty="0">
              <a:solidFill>
                <a:prstClr val="white"/>
              </a:solidFill>
            </a:endParaRPr>
          </a:p>
        </p:txBody>
      </p:sp>
      <p:sp>
        <p:nvSpPr>
          <p:cNvPr id="22" name="Flèche courbée vers la droite 21"/>
          <p:cNvSpPr/>
          <p:nvPr/>
        </p:nvSpPr>
        <p:spPr>
          <a:xfrm rot="16200000">
            <a:off x="5627737" y="2093599"/>
            <a:ext cx="928060" cy="57466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fr-FR">
              <a:solidFill>
                <a:prstClr val="black"/>
              </a:solidFill>
            </a:endParaRPr>
          </a:p>
        </p:txBody>
      </p:sp>
      <p:sp>
        <p:nvSpPr>
          <p:cNvPr id="22546" name="ZoneTexte 22"/>
          <p:cNvSpPr txBox="1">
            <a:spLocks noChangeArrowheads="1"/>
          </p:cNvSpPr>
          <p:nvPr/>
        </p:nvSpPr>
        <p:spPr bwMode="auto">
          <a:xfrm>
            <a:off x="3588293" y="6039320"/>
            <a:ext cx="2376487" cy="276999"/>
          </a:xfrm>
          <a:prstGeom prst="rect">
            <a:avLst/>
          </a:prstGeom>
          <a:noFill/>
          <a:ln w="9525">
            <a:noFill/>
            <a:miter lim="800000"/>
            <a:headEnd/>
            <a:tailEnd/>
          </a:ln>
        </p:spPr>
        <p:txBody>
          <a:bodyPr>
            <a:spAutoFit/>
          </a:bodyPr>
          <a:lstStyle/>
          <a:p>
            <a:pPr fontAlgn="base">
              <a:spcBef>
                <a:spcPct val="0"/>
              </a:spcBef>
              <a:spcAft>
                <a:spcPct val="0"/>
              </a:spcAft>
            </a:pPr>
            <a:r>
              <a:rPr lang="fr-FR" sz="1200" dirty="0" smtClean="0">
                <a:solidFill>
                  <a:prstClr val="black"/>
                </a:solidFill>
                <a:latin typeface="Tahoma" pitchFamily="34" charset="0"/>
              </a:rPr>
              <a:t>INTERNES</a:t>
            </a:r>
            <a:endParaRPr lang="fr-FR" sz="1200" dirty="0">
              <a:solidFill>
                <a:prstClr val="black"/>
              </a:solidFill>
              <a:latin typeface="Tahoma" pitchFamily="34" charset="0"/>
            </a:endParaRPr>
          </a:p>
        </p:txBody>
      </p:sp>
      <p:sp>
        <p:nvSpPr>
          <p:cNvPr id="21" name="Ellipse 20"/>
          <p:cNvSpPr/>
          <p:nvPr/>
        </p:nvSpPr>
        <p:spPr>
          <a:xfrm>
            <a:off x="4852736" y="5459699"/>
            <a:ext cx="2450016" cy="8699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base">
              <a:spcBef>
                <a:spcPct val="0"/>
              </a:spcBef>
              <a:spcAft>
                <a:spcPct val="0"/>
              </a:spcAft>
              <a:defRPr/>
            </a:pPr>
            <a:r>
              <a:rPr lang="fr-FR" dirty="0" smtClean="0">
                <a:solidFill>
                  <a:prstClr val="white"/>
                </a:solidFill>
              </a:rPr>
              <a:t>Moyens/ Ressources</a:t>
            </a:r>
            <a:endParaRPr lang="fr-FR" dirty="0">
              <a:solidFill>
                <a:prstClr val="white"/>
              </a:solidFill>
            </a:endParaRPr>
          </a:p>
        </p:txBody>
      </p:sp>
      <p:sp>
        <p:nvSpPr>
          <p:cNvPr id="23" name="Flèche courbée vers la droite 22"/>
          <p:cNvSpPr/>
          <p:nvPr/>
        </p:nvSpPr>
        <p:spPr>
          <a:xfrm rot="16200000" flipH="1">
            <a:off x="5602978" y="277689"/>
            <a:ext cx="1031625" cy="5586314"/>
          </a:xfrm>
          <a:prstGeom prst="curvedRightArrow">
            <a:avLst/>
          </a:prstGeom>
          <a:ln>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fr-FR">
              <a:solidFill>
                <a:prstClr val="black"/>
              </a:solidFill>
            </a:endParaRPr>
          </a:p>
        </p:txBody>
      </p:sp>
      <p:sp>
        <p:nvSpPr>
          <p:cNvPr id="24" name="Ellipse 23"/>
          <p:cNvSpPr/>
          <p:nvPr/>
        </p:nvSpPr>
        <p:spPr>
          <a:xfrm>
            <a:off x="1869281" y="3465835"/>
            <a:ext cx="3320225" cy="1037038"/>
          </a:xfrm>
          <a:prstGeom prst="ellipse">
            <a:avLst/>
          </a:prstGeom>
          <a:solidFill>
            <a:schemeClr val="accent3">
              <a:lumMod val="75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base">
              <a:spcBef>
                <a:spcPct val="0"/>
              </a:spcBef>
              <a:spcAft>
                <a:spcPct val="0"/>
              </a:spcAft>
              <a:defRPr/>
            </a:pPr>
            <a:r>
              <a:rPr lang="fr-FR" dirty="0" smtClean="0">
                <a:solidFill>
                  <a:prstClr val="white"/>
                </a:solidFill>
              </a:rPr>
              <a:t>Etat Présent</a:t>
            </a:r>
          </a:p>
          <a:p>
            <a:pPr algn="ctr" fontAlgn="base">
              <a:spcBef>
                <a:spcPct val="0"/>
              </a:spcBef>
              <a:spcAft>
                <a:spcPct val="0"/>
              </a:spcAft>
              <a:defRPr/>
            </a:pPr>
            <a:r>
              <a:rPr lang="fr-FR" dirty="0" smtClean="0">
                <a:solidFill>
                  <a:prstClr val="white"/>
                </a:solidFill>
              </a:rPr>
              <a:t>Situation actuelle</a:t>
            </a:r>
            <a:endParaRPr lang="fr-FR" dirty="0">
              <a:solidFill>
                <a:prstClr val="white"/>
              </a:solidFill>
            </a:endParaRPr>
          </a:p>
        </p:txBody>
      </p:sp>
      <p:sp>
        <p:nvSpPr>
          <p:cNvPr id="25" name="Ellipse 24"/>
          <p:cNvSpPr/>
          <p:nvPr/>
        </p:nvSpPr>
        <p:spPr>
          <a:xfrm>
            <a:off x="6701893" y="3527028"/>
            <a:ext cx="3320225" cy="1037038"/>
          </a:xfrm>
          <a:prstGeom prst="ellipse">
            <a:avLst/>
          </a:prstGeom>
          <a:solidFill>
            <a:schemeClr val="accent3">
              <a:lumMod val="75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base">
              <a:spcBef>
                <a:spcPct val="0"/>
              </a:spcBef>
              <a:spcAft>
                <a:spcPct val="0"/>
              </a:spcAft>
              <a:defRPr/>
            </a:pPr>
            <a:r>
              <a:rPr lang="fr-FR" dirty="0" smtClean="0">
                <a:solidFill>
                  <a:prstClr val="white"/>
                </a:solidFill>
              </a:rPr>
              <a:t>Etat Désiré</a:t>
            </a:r>
          </a:p>
          <a:p>
            <a:pPr algn="ctr" fontAlgn="base">
              <a:spcBef>
                <a:spcPct val="0"/>
              </a:spcBef>
              <a:spcAft>
                <a:spcPct val="0"/>
              </a:spcAft>
              <a:defRPr/>
            </a:pPr>
            <a:r>
              <a:rPr lang="fr-FR" dirty="0" smtClean="0">
                <a:solidFill>
                  <a:prstClr val="white"/>
                </a:solidFill>
              </a:rPr>
              <a:t>Objectif</a:t>
            </a:r>
            <a:endParaRPr lang="fr-FR" dirty="0">
              <a:solidFill>
                <a:prstClr val="white"/>
              </a:solidFill>
            </a:endParaRPr>
          </a:p>
        </p:txBody>
      </p:sp>
      <p:sp>
        <p:nvSpPr>
          <p:cNvPr id="26" name="ZoneTexte 22"/>
          <p:cNvSpPr txBox="1">
            <a:spLocks noChangeArrowheads="1"/>
          </p:cNvSpPr>
          <p:nvPr/>
        </p:nvSpPr>
        <p:spPr bwMode="auto">
          <a:xfrm>
            <a:off x="7723704" y="6012965"/>
            <a:ext cx="2376487" cy="276999"/>
          </a:xfrm>
          <a:prstGeom prst="rect">
            <a:avLst/>
          </a:prstGeom>
          <a:noFill/>
          <a:ln w="9525">
            <a:noFill/>
            <a:miter lim="800000"/>
            <a:headEnd/>
            <a:tailEnd/>
          </a:ln>
        </p:spPr>
        <p:txBody>
          <a:bodyPr>
            <a:spAutoFit/>
          </a:bodyPr>
          <a:lstStyle/>
          <a:p>
            <a:pPr fontAlgn="base">
              <a:spcBef>
                <a:spcPct val="0"/>
              </a:spcBef>
              <a:spcAft>
                <a:spcPct val="0"/>
              </a:spcAft>
            </a:pPr>
            <a:r>
              <a:rPr lang="fr-FR" sz="1200" dirty="0" smtClean="0">
                <a:solidFill>
                  <a:prstClr val="black"/>
                </a:solidFill>
                <a:latin typeface="Tahoma" pitchFamily="34" charset="0"/>
              </a:rPr>
              <a:t>EXTERNES</a:t>
            </a:r>
            <a:endParaRPr lang="fr-FR" sz="1200" dirty="0">
              <a:solidFill>
                <a:prstClr val="black"/>
              </a:solidFill>
              <a:latin typeface="Tahoma" pitchFamily="34" charset="0"/>
            </a:endParaRPr>
          </a:p>
        </p:txBody>
      </p:sp>
      <p:sp>
        <p:nvSpPr>
          <p:cNvPr id="27" name="ZoneTexte 22"/>
          <p:cNvSpPr txBox="1">
            <a:spLocks noChangeArrowheads="1"/>
          </p:cNvSpPr>
          <p:nvPr/>
        </p:nvSpPr>
        <p:spPr bwMode="auto">
          <a:xfrm>
            <a:off x="7639522" y="2167008"/>
            <a:ext cx="2376487" cy="276999"/>
          </a:xfrm>
          <a:prstGeom prst="rect">
            <a:avLst/>
          </a:prstGeom>
          <a:noFill/>
          <a:ln w="9525">
            <a:noFill/>
            <a:miter lim="800000"/>
            <a:headEnd/>
            <a:tailEnd/>
          </a:ln>
        </p:spPr>
        <p:txBody>
          <a:bodyPr>
            <a:spAutoFit/>
          </a:bodyPr>
          <a:lstStyle/>
          <a:p>
            <a:pPr fontAlgn="base">
              <a:spcBef>
                <a:spcPct val="0"/>
              </a:spcBef>
              <a:spcAft>
                <a:spcPct val="0"/>
              </a:spcAft>
            </a:pPr>
            <a:r>
              <a:rPr lang="fr-FR" sz="1200" dirty="0" smtClean="0">
                <a:solidFill>
                  <a:prstClr val="black"/>
                </a:solidFill>
                <a:latin typeface="Tahoma" pitchFamily="34" charset="0"/>
              </a:rPr>
              <a:t>EXTERNES</a:t>
            </a:r>
            <a:endParaRPr lang="fr-FR" sz="1200" dirty="0">
              <a:solidFill>
                <a:prstClr val="black"/>
              </a:solidFill>
              <a:latin typeface="Tahoma" pitchFamily="34" charset="0"/>
            </a:endParaRPr>
          </a:p>
        </p:txBody>
      </p:sp>
      <p:sp>
        <p:nvSpPr>
          <p:cNvPr id="28" name="ZoneTexte 22"/>
          <p:cNvSpPr txBox="1">
            <a:spLocks noChangeArrowheads="1"/>
          </p:cNvSpPr>
          <p:nvPr/>
        </p:nvSpPr>
        <p:spPr bwMode="auto">
          <a:xfrm>
            <a:off x="3608067" y="2154554"/>
            <a:ext cx="2376487" cy="276999"/>
          </a:xfrm>
          <a:prstGeom prst="rect">
            <a:avLst/>
          </a:prstGeom>
          <a:noFill/>
          <a:ln w="9525">
            <a:noFill/>
            <a:miter lim="800000"/>
            <a:headEnd/>
            <a:tailEnd/>
          </a:ln>
        </p:spPr>
        <p:txBody>
          <a:bodyPr>
            <a:spAutoFit/>
          </a:bodyPr>
          <a:lstStyle/>
          <a:p>
            <a:pPr fontAlgn="base">
              <a:spcBef>
                <a:spcPct val="0"/>
              </a:spcBef>
              <a:spcAft>
                <a:spcPct val="0"/>
              </a:spcAft>
            </a:pPr>
            <a:r>
              <a:rPr lang="fr-FR" sz="1200" dirty="0" smtClean="0">
                <a:solidFill>
                  <a:prstClr val="black"/>
                </a:solidFill>
                <a:latin typeface="Tahoma" pitchFamily="34" charset="0"/>
              </a:rPr>
              <a:t>INTERNES</a:t>
            </a:r>
            <a:endParaRPr lang="fr-FR" sz="1200" dirty="0">
              <a:solidFill>
                <a:prstClr val="black"/>
              </a:solidFill>
              <a:latin typeface="Tahoma" pitchFamily="34" charset="0"/>
            </a:endParaRPr>
          </a:p>
        </p:txBody>
      </p:sp>
      <p:sp>
        <p:nvSpPr>
          <p:cNvPr id="20" name="Titre 3"/>
          <p:cNvSpPr txBox="1">
            <a:spLocks/>
          </p:cNvSpPr>
          <p:nvPr/>
        </p:nvSpPr>
        <p:spPr bwMode="auto">
          <a:xfrm>
            <a:off x="986938" y="549303"/>
            <a:ext cx="10363200" cy="398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300" kern="1200">
                <a:solidFill>
                  <a:schemeClr val="accent3">
                    <a:shade val="75000"/>
                  </a:schemeClr>
                </a:solidFill>
                <a:latin typeface="+mj-lt"/>
                <a:ea typeface="+mj-ea"/>
                <a:cs typeface="+mj-cs"/>
              </a:defRPr>
            </a:lvl1pPr>
            <a:lvl2pPr algn="ctr" rtl="0" eaLnBrk="0" fontAlgn="base" hangingPunct="0">
              <a:spcBef>
                <a:spcPct val="0"/>
              </a:spcBef>
              <a:spcAft>
                <a:spcPct val="0"/>
              </a:spcAft>
              <a:defRPr sz="3300">
                <a:solidFill>
                  <a:srgbClr val="88A44D"/>
                </a:solidFill>
                <a:latin typeface="Georgia" pitchFamily="18" charset="0"/>
              </a:defRPr>
            </a:lvl2pPr>
            <a:lvl3pPr algn="ctr" rtl="0" eaLnBrk="0" fontAlgn="base" hangingPunct="0">
              <a:spcBef>
                <a:spcPct val="0"/>
              </a:spcBef>
              <a:spcAft>
                <a:spcPct val="0"/>
              </a:spcAft>
              <a:defRPr sz="3300">
                <a:solidFill>
                  <a:srgbClr val="88A44D"/>
                </a:solidFill>
                <a:latin typeface="Georgia" pitchFamily="18" charset="0"/>
              </a:defRPr>
            </a:lvl3pPr>
            <a:lvl4pPr algn="ctr" rtl="0" eaLnBrk="0" fontAlgn="base" hangingPunct="0">
              <a:spcBef>
                <a:spcPct val="0"/>
              </a:spcBef>
              <a:spcAft>
                <a:spcPct val="0"/>
              </a:spcAft>
              <a:defRPr sz="3300">
                <a:solidFill>
                  <a:srgbClr val="88A44D"/>
                </a:solidFill>
                <a:latin typeface="Georgia" pitchFamily="18" charset="0"/>
              </a:defRPr>
            </a:lvl4pPr>
            <a:lvl5pPr algn="ctr" rtl="0" eaLnBrk="0" fontAlgn="base" hangingPunct="0">
              <a:spcBef>
                <a:spcPct val="0"/>
              </a:spcBef>
              <a:spcAft>
                <a:spcPct val="0"/>
              </a:spcAft>
              <a:defRPr sz="3300">
                <a:solidFill>
                  <a:srgbClr val="88A44D"/>
                </a:solidFill>
                <a:latin typeface="Georgia" pitchFamily="18" charset="0"/>
              </a:defRPr>
            </a:lvl5pPr>
            <a:lvl6pPr marL="457200" algn="ctr" rtl="0" fontAlgn="base">
              <a:spcBef>
                <a:spcPct val="0"/>
              </a:spcBef>
              <a:spcAft>
                <a:spcPct val="0"/>
              </a:spcAft>
              <a:defRPr sz="3300">
                <a:solidFill>
                  <a:srgbClr val="88A44D"/>
                </a:solidFill>
                <a:latin typeface="Georgia" pitchFamily="18" charset="0"/>
              </a:defRPr>
            </a:lvl6pPr>
            <a:lvl7pPr marL="914400" algn="ctr" rtl="0" fontAlgn="base">
              <a:spcBef>
                <a:spcPct val="0"/>
              </a:spcBef>
              <a:spcAft>
                <a:spcPct val="0"/>
              </a:spcAft>
              <a:defRPr sz="3300">
                <a:solidFill>
                  <a:srgbClr val="88A44D"/>
                </a:solidFill>
                <a:latin typeface="Georgia" pitchFamily="18" charset="0"/>
              </a:defRPr>
            </a:lvl7pPr>
            <a:lvl8pPr marL="1371600" algn="ctr" rtl="0" fontAlgn="base">
              <a:spcBef>
                <a:spcPct val="0"/>
              </a:spcBef>
              <a:spcAft>
                <a:spcPct val="0"/>
              </a:spcAft>
              <a:defRPr sz="3300">
                <a:solidFill>
                  <a:srgbClr val="88A44D"/>
                </a:solidFill>
                <a:latin typeface="Georgia" pitchFamily="18" charset="0"/>
              </a:defRPr>
            </a:lvl8pPr>
            <a:lvl9pPr marL="1828800" algn="ctr" rtl="0" fontAlgn="base">
              <a:spcBef>
                <a:spcPct val="0"/>
              </a:spcBef>
              <a:spcAft>
                <a:spcPct val="0"/>
              </a:spcAft>
              <a:defRPr sz="3300">
                <a:solidFill>
                  <a:srgbClr val="88A44D"/>
                </a:solidFill>
                <a:latin typeface="Georgia" pitchFamily="18" charset="0"/>
              </a:defRPr>
            </a:lvl9pPr>
          </a:lstStyle>
          <a:p>
            <a:pPr eaLnBrk="1" hangingPunct="1"/>
            <a:r>
              <a:rPr lang="fr-FR" dirty="0" smtClean="0"/>
              <a:t>TRAVAIL SUR L’Objectif </a:t>
            </a:r>
          </a:p>
        </p:txBody>
      </p:sp>
      <p:sp>
        <p:nvSpPr>
          <p:cNvPr id="18" name="Text Box 12"/>
          <p:cNvSpPr txBox="1">
            <a:spLocks noChangeArrowheads="1"/>
          </p:cNvSpPr>
          <p:nvPr/>
        </p:nvSpPr>
        <p:spPr bwMode="auto">
          <a:xfrm>
            <a:off x="9372739" y="6450083"/>
            <a:ext cx="25193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a:spcBef>
                <a:spcPct val="50000"/>
              </a:spcBef>
              <a:defRPr/>
            </a:pPr>
            <a:r>
              <a:rPr lang="fr-FR" sz="1000" dirty="0" smtClean="0">
                <a:solidFill>
                  <a:prstClr val="black"/>
                </a:solidFill>
                <a:latin typeface="Arial" pitchFamily="34" charset="0"/>
              </a:rPr>
              <a:t>Lilia TRABELSI MASMOUDI 	2016</a:t>
            </a:r>
            <a:endParaRPr lang="fr-FR" sz="10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598248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9072953" cy="1320800"/>
          </a:xfrm>
        </p:spPr>
        <p:txBody>
          <a:bodyPr/>
          <a:lstStyle/>
          <a:p>
            <a:r>
              <a:rPr lang="fr-FR" dirty="0"/>
              <a:t>Les caractéristiques d’un objectif SMART :</a:t>
            </a:r>
          </a:p>
        </p:txBody>
      </p:sp>
      <p:sp>
        <p:nvSpPr>
          <p:cNvPr id="3" name="Espace réservé de la date 2"/>
          <p:cNvSpPr>
            <a:spLocks noGrp="1"/>
          </p:cNvSpPr>
          <p:nvPr>
            <p:ph type="dt" sz="half" idx="10"/>
          </p:nvPr>
        </p:nvSpPr>
        <p:spPr/>
        <p:txBody>
          <a:bodyPr/>
          <a:lstStyle/>
          <a:p>
            <a:fld id="{4E6098EA-5EF4-441C-BB2E-81A273E29B51}"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38</a:t>
            </a:fld>
            <a:endParaRPr lang="en-US" dirty="0">
              <a:solidFill>
                <a:srgbClr val="6ABFAC"/>
              </a:solidFill>
            </a:endParaRPr>
          </a:p>
        </p:txBody>
      </p:sp>
      <p:sp>
        <p:nvSpPr>
          <p:cNvPr id="6" name="Rectangle 5"/>
          <p:cNvSpPr/>
          <p:nvPr/>
        </p:nvSpPr>
        <p:spPr>
          <a:xfrm>
            <a:off x="0" y="1395429"/>
            <a:ext cx="9939280" cy="5298886"/>
          </a:xfrm>
          <a:prstGeom prst="rect">
            <a:avLst/>
          </a:prstGeom>
        </p:spPr>
        <p:txBody>
          <a:bodyPr wrap="square">
            <a:spAutoFit/>
          </a:bodyPr>
          <a:lstStyle/>
          <a:p>
            <a:pPr marL="800100" lvl="1" indent="-342900" defTabSz="457200">
              <a:spcBef>
                <a:spcPts val="1000"/>
              </a:spcBef>
              <a:buClr>
                <a:srgbClr val="6ABFAC"/>
              </a:buClr>
              <a:buSzPct val="80000"/>
              <a:buFont typeface="Wingdings 3" charset="2"/>
              <a:buChar char=""/>
            </a:pPr>
            <a:r>
              <a:rPr lang="fr-FR" sz="2400" dirty="0">
                <a:solidFill>
                  <a:schemeClr val="bg2">
                    <a:lumMod val="50000"/>
                  </a:schemeClr>
                </a:solidFill>
              </a:rPr>
              <a:t>L’élaboration des objectifs constitue une étape cruciale du processus de la planification. Les objectifs doivent être </a:t>
            </a:r>
            <a:r>
              <a:rPr lang="fr-FR" sz="2400" dirty="0">
                <a:solidFill>
                  <a:srgbClr val="6ABFAC">
                    <a:lumMod val="75000"/>
                  </a:srgbClr>
                </a:solidFill>
              </a:rPr>
              <a:t>SMART :</a:t>
            </a:r>
          </a:p>
          <a:p>
            <a:pPr marL="1257300" lvl="2" indent="-342900" defTabSz="457200">
              <a:spcBef>
                <a:spcPts val="1000"/>
              </a:spcBef>
              <a:buClr>
                <a:srgbClr val="6ABFAC"/>
              </a:buClr>
              <a:buSzPct val="80000"/>
              <a:buFont typeface="Wingdings 3" charset="2"/>
              <a:buChar char=""/>
            </a:pPr>
            <a:r>
              <a:rPr lang="fr-FR" sz="3200" b="1" dirty="0">
                <a:solidFill>
                  <a:srgbClr val="6ABFAC">
                    <a:lumMod val="75000"/>
                  </a:srgbClr>
                </a:solidFill>
              </a:rPr>
              <a:t>S</a:t>
            </a:r>
            <a:r>
              <a:rPr lang="fr-FR" sz="2400" dirty="0">
                <a:solidFill>
                  <a:srgbClr val="6ABFAC">
                    <a:lumMod val="75000"/>
                  </a:srgbClr>
                </a:solidFill>
              </a:rPr>
              <a:t>pécifique : à savoir clair précis et formulé positivement</a:t>
            </a:r>
          </a:p>
          <a:p>
            <a:pPr marL="1257300" lvl="2" indent="-342900" defTabSz="457200">
              <a:spcBef>
                <a:spcPts val="1000"/>
              </a:spcBef>
              <a:buClr>
                <a:srgbClr val="6ABFAC"/>
              </a:buClr>
              <a:buSzPct val="80000"/>
              <a:buFont typeface="Wingdings 3" charset="2"/>
              <a:buChar char=""/>
            </a:pPr>
            <a:r>
              <a:rPr lang="fr-FR" sz="3200" b="1" dirty="0">
                <a:solidFill>
                  <a:srgbClr val="6ABFAC">
                    <a:lumMod val="75000"/>
                  </a:srgbClr>
                </a:solidFill>
              </a:rPr>
              <a:t>M</a:t>
            </a:r>
            <a:r>
              <a:rPr lang="fr-FR" sz="2400" dirty="0">
                <a:solidFill>
                  <a:srgbClr val="6ABFAC">
                    <a:lumMod val="75000"/>
                  </a:srgbClr>
                </a:solidFill>
              </a:rPr>
              <a:t>esurable et évaluable</a:t>
            </a:r>
          </a:p>
          <a:p>
            <a:pPr marL="1257300" lvl="2" indent="-342900" defTabSz="457200">
              <a:spcBef>
                <a:spcPts val="1000"/>
              </a:spcBef>
              <a:buClr>
                <a:srgbClr val="6ABFAC"/>
              </a:buClr>
              <a:buSzPct val="80000"/>
              <a:buFont typeface="Wingdings 3" charset="2"/>
              <a:buChar char=""/>
            </a:pPr>
            <a:r>
              <a:rPr lang="fr-FR" sz="3200" b="1" dirty="0">
                <a:solidFill>
                  <a:srgbClr val="6ABFAC">
                    <a:lumMod val="75000"/>
                  </a:srgbClr>
                </a:solidFill>
              </a:rPr>
              <a:t>A</a:t>
            </a:r>
            <a:r>
              <a:rPr lang="fr-FR" sz="2400" dirty="0">
                <a:solidFill>
                  <a:srgbClr val="6ABFAC">
                    <a:lumMod val="75000"/>
                  </a:srgbClr>
                </a:solidFill>
              </a:rPr>
              <a:t>mbitieux mais accessible et réalisable</a:t>
            </a:r>
          </a:p>
          <a:p>
            <a:pPr marL="1257300" lvl="2" indent="-342900" defTabSz="457200">
              <a:spcBef>
                <a:spcPts val="1000"/>
              </a:spcBef>
              <a:buClr>
                <a:srgbClr val="6ABFAC"/>
              </a:buClr>
              <a:buSzPct val="80000"/>
              <a:buFont typeface="Wingdings 3" charset="2"/>
              <a:buChar char=""/>
            </a:pPr>
            <a:r>
              <a:rPr lang="fr-FR" sz="3200" b="1" dirty="0">
                <a:solidFill>
                  <a:srgbClr val="6ABFAC">
                    <a:lumMod val="75000"/>
                  </a:srgbClr>
                </a:solidFill>
              </a:rPr>
              <a:t>R</a:t>
            </a:r>
            <a:r>
              <a:rPr lang="fr-FR" sz="2400" dirty="0">
                <a:solidFill>
                  <a:srgbClr val="6ABFAC">
                    <a:lumMod val="75000"/>
                  </a:srgbClr>
                </a:solidFill>
              </a:rPr>
              <a:t>attaché à un projet ou mission (où, avec qui et dans quelles circonstances)</a:t>
            </a:r>
          </a:p>
          <a:p>
            <a:pPr marL="1257300" lvl="2" indent="-342900" defTabSz="457200">
              <a:spcBef>
                <a:spcPts val="1000"/>
              </a:spcBef>
              <a:buClr>
                <a:srgbClr val="6ABFAC"/>
              </a:buClr>
              <a:buSzPct val="80000"/>
              <a:buFont typeface="Wingdings 3" charset="2"/>
              <a:buChar char=""/>
            </a:pPr>
            <a:r>
              <a:rPr lang="fr-FR" sz="3200" b="1" dirty="0">
                <a:solidFill>
                  <a:srgbClr val="6ABFAC">
                    <a:lumMod val="75000"/>
                  </a:srgbClr>
                </a:solidFill>
              </a:rPr>
              <a:t>T</a:t>
            </a:r>
            <a:r>
              <a:rPr lang="fr-FR" sz="2400" dirty="0">
                <a:solidFill>
                  <a:srgbClr val="6ABFAC">
                    <a:lumMod val="75000"/>
                  </a:srgbClr>
                </a:solidFill>
              </a:rPr>
              <a:t>emps (défini dans le temps, quand, à quel horizon)</a:t>
            </a:r>
          </a:p>
          <a:p>
            <a:pPr marL="1257300" lvl="2" indent="-342900" defTabSz="457200">
              <a:spcBef>
                <a:spcPts val="1000"/>
              </a:spcBef>
              <a:buClr>
                <a:srgbClr val="6ABFAC"/>
              </a:buClr>
              <a:buSzPct val="80000"/>
              <a:buFont typeface="Wingdings 3" charset="2"/>
              <a:buChar char=""/>
            </a:pPr>
            <a:endParaRPr lang="fr-FR" sz="2000" dirty="0">
              <a:solidFill>
                <a:srgbClr val="6ABFAC">
                  <a:lumMod val="75000"/>
                </a:srgbClr>
              </a:solidFill>
            </a:endParaRPr>
          </a:p>
          <a:p>
            <a:pPr lvl="1" defTabSz="457200">
              <a:spcBef>
                <a:spcPts val="1000"/>
              </a:spcBef>
              <a:buClr>
                <a:srgbClr val="6ABFAC"/>
              </a:buClr>
              <a:buSzPct val="80000"/>
            </a:pPr>
            <a:endParaRPr lang="fr-FR" sz="2800" dirty="0">
              <a:solidFill>
                <a:srgbClr val="363636">
                  <a:lumMod val="75000"/>
                  <a:lumOff val="25000"/>
                </a:srgbClr>
              </a:solidFill>
            </a:endParaRPr>
          </a:p>
        </p:txBody>
      </p:sp>
    </p:spTree>
    <p:extLst>
      <p:ext uri="{BB962C8B-B14F-4D97-AF65-F5344CB8AC3E}">
        <p14:creationId xmlns:p14="http://schemas.microsoft.com/office/powerpoint/2010/main" val="4197980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23421BD1-A557-4E0C-9512-8CBE7F3E210D}" type="slidenum">
              <a:rPr lang="fr-FR">
                <a:solidFill>
                  <a:srgbClr val="9BBB59">
                    <a:shade val="75000"/>
                  </a:srgbClr>
                </a:solidFill>
              </a:rPr>
              <a:pPr>
                <a:defRPr/>
              </a:pPr>
              <a:t>39</a:t>
            </a:fld>
            <a:endParaRPr lang="fr-FR">
              <a:solidFill>
                <a:srgbClr val="9BBB59">
                  <a:shade val="75000"/>
                </a:srgbClr>
              </a:solidFill>
            </a:endParaRPr>
          </a:p>
        </p:txBody>
      </p:sp>
      <p:sp>
        <p:nvSpPr>
          <p:cNvPr id="6" name="Espace réservé du texte 4"/>
          <p:cNvSpPr>
            <a:spLocks noGrp="1"/>
          </p:cNvSpPr>
          <p:nvPr>
            <p:ph type="body" idx="1"/>
          </p:nvPr>
        </p:nvSpPr>
        <p:spPr>
          <a:xfrm>
            <a:off x="363007" y="1201734"/>
            <a:ext cx="9176778" cy="4839627"/>
          </a:xfrm>
        </p:spPr>
        <p:txBody>
          <a:bodyPr rtlCol="0">
            <a:noAutofit/>
          </a:bodyPr>
          <a:lstStyle/>
          <a:p>
            <a:pPr marL="342900" indent="-342900" algn="l" eaLnBrk="1" fontAlgn="auto" hangingPunct="1">
              <a:spcAft>
                <a:spcPts val="0"/>
              </a:spcAft>
              <a:buFont typeface="Wingdings" pitchFamily="2" charset="2"/>
              <a:buChar char="q"/>
              <a:defRPr/>
            </a:pPr>
            <a:r>
              <a:rPr lang="fr-FR" sz="1400" dirty="0" smtClean="0"/>
              <a:t>Les cinq questions de l’Objectif</a:t>
            </a:r>
            <a:endParaRPr lang="fr-FR" sz="1400" dirty="0"/>
          </a:p>
          <a:p>
            <a:pPr algn="l" eaLnBrk="1" fontAlgn="auto" hangingPunct="1">
              <a:spcAft>
                <a:spcPts val="0"/>
              </a:spcAft>
              <a:defRPr/>
            </a:pPr>
            <a:endParaRPr lang="fr-FR" dirty="0" smtClean="0"/>
          </a:p>
          <a:p>
            <a:pPr marL="890588" lvl="1" indent="-342900" eaLnBrk="1" fontAlgn="auto" hangingPunct="1">
              <a:spcAft>
                <a:spcPts val="0"/>
              </a:spcAft>
              <a:buFont typeface="Wingdings" pitchFamily="2" charset="2"/>
              <a:buChar char="q"/>
              <a:defRPr/>
            </a:pPr>
            <a:r>
              <a:rPr lang="fr-FR" i="1" dirty="0" smtClean="0"/>
              <a:t>1-  Que veux-tu ?</a:t>
            </a:r>
            <a:endParaRPr lang="fr-FR" i="1" dirty="0"/>
          </a:p>
          <a:p>
            <a:pPr marL="890588" lvl="1" indent="-342900" eaLnBrk="1" fontAlgn="auto" hangingPunct="1">
              <a:spcAft>
                <a:spcPts val="0"/>
              </a:spcAft>
              <a:buFont typeface="Wingdings" pitchFamily="2" charset="2"/>
              <a:buChar char="q"/>
              <a:defRPr/>
            </a:pPr>
            <a:r>
              <a:rPr lang="fr-FR" i="1" dirty="0" smtClean="0"/>
              <a:t>2- Est-ce que cela ne dépend que de toi ?</a:t>
            </a:r>
            <a:endParaRPr lang="fr-FR" i="1" dirty="0"/>
          </a:p>
          <a:p>
            <a:pPr marL="890588" lvl="1" indent="-342900" eaLnBrk="1" fontAlgn="auto" hangingPunct="1">
              <a:spcAft>
                <a:spcPts val="0"/>
              </a:spcAft>
              <a:buFont typeface="Wingdings" pitchFamily="2" charset="2"/>
              <a:buChar char="q"/>
              <a:defRPr/>
            </a:pPr>
            <a:r>
              <a:rPr lang="fr-FR" i="1" dirty="0" smtClean="0"/>
              <a:t>3- Qu’est-ce que cela te donnera et qui est encore plus important pour toi ? (Ce qui peut aboutir à la découverte d’un BUT derrière l’objectif)</a:t>
            </a:r>
            <a:endParaRPr lang="fr-FR" i="1" dirty="0"/>
          </a:p>
          <a:p>
            <a:pPr marL="890588" lvl="1" indent="-342900" eaLnBrk="1" fontAlgn="auto" hangingPunct="1">
              <a:spcAft>
                <a:spcPts val="0"/>
              </a:spcAft>
              <a:buFont typeface="Wingdings" pitchFamily="2" charset="2"/>
              <a:buChar char="q"/>
              <a:defRPr/>
            </a:pPr>
            <a:r>
              <a:rPr lang="fr-FR" i="1" dirty="0" smtClean="0"/>
              <a:t>4- A quoi tu sauras que tu as atteint ton objectif ? (Est-il matériellement réalisable)</a:t>
            </a:r>
          </a:p>
          <a:p>
            <a:pPr marL="890588" lvl="1" indent="-342900" eaLnBrk="1" fontAlgn="auto" hangingPunct="1">
              <a:spcAft>
                <a:spcPts val="0"/>
              </a:spcAft>
              <a:buFont typeface="Wingdings" pitchFamily="2" charset="2"/>
              <a:buChar char="q"/>
              <a:defRPr/>
            </a:pPr>
            <a:r>
              <a:rPr lang="fr-FR" i="1" dirty="0" smtClean="0"/>
              <a:t>5- Y a t-il un ou des inconvénients à ce que tu atteignes ton objectif ? Pour toi ? Pour les autres personnes impliquées ? Lequel, lesquels ?  </a:t>
            </a:r>
            <a:endParaRPr lang="fr-FR" i="1" dirty="0"/>
          </a:p>
          <a:p>
            <a:pPr algn="l" eaLnBrk="1" fontAlgn="auto" hangingPunct="1">
              <a:spcAft>
                <a:spcPts val="0"/>
              </a:spcAft>
              <a:defRPr/>
            </a:pPr>
            <a:endParaRPr lang="fr-FR" sz="1800" dirty="0"/>
          </a:p>
          <a:p>
            <a:pPr algn="l" eaLnBrk="1" fontAlgn="auto" hangingPunct="1">
              <a:spcAft>
                <a:spcPts val="0"/>
              </a:spcAft>
              <a:defRPr/>
            </a:pPr>
            <a:endParaRPr lang="fr-FR" dirty="0" smtClean="0"/>
          </a:p>
          <a:p>
            <a:pPr algn="l" eaLnBrk="1" fontAlgn="auto" hangingPunct="1">
              <a:spcAft>
                <a:spcPts val="0"/>
              </a:spcAft>
              <a:defRPr/>
            </a:pPr>
            <a:r>
              <a:rPr lang="fr-FR" dirty="0" smtClean="0"/>
              <a:t>                          </a:t>
            </a:r>
            <a:endParaRPr lang="fr-FR" dirty="0"/>
          </a:p>
        </p:txBody>
      </p:sp>
      <p:sp>
        <p:nvSpPr>
          <p:cNvPr id="5" name="Text Box 12"/>
          <p:cNvSpPr txBox="1">
            <a:spLocks noChangeArrowheads="1"/>
          </p:cNvSpPr>
          <p:nvPr/>
        </p:nvSpPr>
        <p:spPr bwMode="auto">
          <a:xfrm>
            <a:off x="9372739" y="6480905"/>
            <a:ext cx="25193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a:spcBef>
                <a:spcPct val="50000"/>
              </a:spcBef>
              <a:defRPr/>
            </a:pPr>
            <a:r>
              <a:rPr lang="fr-FR" sz="1000" dirty="0" smtClean="0">
                <a:solidFill>
                  <a:prstClr val="black"/>
                </a:solidFill>
                <a:latin typeface="Arial" pitchFamily="34" charset="0"/>
              </a:rPr>
              <a:t>Lilia TRABELSI MASMOUDI 	2016</a:t>
            </a:r>
            <a:endParaRPr lang="fr-FR" sz="1000" dirty="0">
              <a:solidFill>
                <a:prstClr val="black"/>
              </a:solidFill>
              <a:latin typeface="Arial" pitchFamily="34" charset="0"/>
              <a:cs typeface="Arial" pitchFamily="34" charset="0"/>
            </a:endParaRPr>
          </a:p>
        </p:txBody>
      </p:sp>
      <p:sp>
        <p:nvSpPr>
          <p:cNvPr id="7" name="Titre 3"/>
          <p:cNvSpPr txBox="1">
            <a:spLocks/>
          </p:cNvSpPr>
          <p:nvPr/>
        </p:nvSpPr>
        <p:spPr bwMode="auto">
          <a:xfrm>
            <a:off x="986938" y="549303"/>
            <a:ext cx="10363200" cy="398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300" kern="1200">
                <a:solidFill>
                  <a:schemeClr val="accent3">
                    <a:shade val="75000"/>
                  </a:schemeClr>
                </a:solidFill>
                <a:latin typeface="+mj-lt"/>
                <a:ea typeface="+mj-ea"/>
                <a:cs typeface="+mj-cs"/>
              </a:defRPr>
            </a:lvl1pPr>
            <a:lvl2pPr algn="ctr" rtl="0" eaLnBrk="0" fontAlgn="base" hangingPunct="0">
              <a:spcBef>
                <a:spcPct val="0"/>
              </a:spcBef>
              <a:spcAft>
                <a:spcPct val="0"/>
              </a:spcAft>
              <a:defRPr sz="3300">
                <a:solidFill>
                  <a:srgbClr val="88A44D"/>
                </a:solidFill>
                <a:latin typeface="Georgia" pitchFamily="18" charset="0"/>
              </a:defRPr>
            </a:lvl2pPr>
            <a:lvl3pPr algn="ctr" rtl="0" eaLnBrk="0" fontAlgn="base" hangingPunct="0">
              <a:spcBef>
                <a:spcPct val="0"/>
              </a:spcBef>
              <a:spcAft>
                <a:spcPct val="0"/>
              </a:spcAft>
              <a:defRPr sz="3300">
                <a:solidFill>
                  <a:srgbClr val="88A44D"/>
                </a:solidFill>
                <a:latin typeface="Georgia" pitchFamily="18" charset="0"/>
              </a:defRPr>
            </a:lvl3pPr>
            <a:lvl4pPr algn="ctr" rtl="0" eaLnBrk="0" fontAlgn="base" hangingPunct="0">
              <a:spcBef>
                <a:spcPct val="0"/>
              </a:spcBef>
              <a:spcAft>
                <a:spcPct val="0"/>
              </a:spcAft>
              <a:defRPr sz="3300">
                <a:solidFill>
                  <a:srgbClr val="88A44D"/>
                </a:solidFill>
                <a:latin typeface="Georgia" pitchFamily="18" charset="0"/>
              </a:defRPr>
            </a:lvl4pPr>
            <a:lvl5pPr algn="ctr" rtl="0" eaLnBrk="0" fontAlgn="base" hangingPunct="0">
              <a:spcBef>
                <a:spcPct val="0"/>
              </a:spcBef>
              <a:spcAft>
                <a:spcPct val="0"/>
              </a:spcAft>
              <a:defRPr sz="3300">
                <a:solidFill>
                  <a:srgbClr val="88A44D"/>
                </a:solidFill>
                <a:latin typeface="Georgia" pitchFamily="18" charset="0"/>
              </a:defRPr>
            </a:lvl5pPr>
            <a:lvl6pPr marL="457200" algn="ctr" rtl="0" fontAlgn="base">
              <a:spcBef>
                <a:spcPct val="0"/>
              </a:spcBef>
              <a:spcAft>
                <a:spcPct val="0"/>
              </a:spcAft>
              <a:defRPr sz="3300">
                <a:solidFill>
                  <a:srgbClr val="88A44D"/>
                </a:solidFill>
                <a:latin typeface="Georgia" pitchFamily="18" charset="0"/>
              </a:defRPr>
            </a:lvl6pPr>
            <a:lvl7pPr marL="914400" algn="ctr" rtl="0" fontAlgn="base">
              <a:spcBef>
                <a:spcPct val="0"/>
              </a:spcBef>
              <a:spcAft>
                <a:spcPct val="0"/>
              </a:spcAft>
              <a:defRPr sz="3300">
                <a:solidFill>
                  <a:srgbClr val="88A44D"/>
                </a:solidFill>
                <a:latin typeface="Georgia" pitchFamily="18" charset="0"/>
              </a:defRPr>
            </a:lvl7pPr>
            <a:lvl8pPr marL="1371600" algn="ctr" rtl="0" fontAlgn="base">
              <a:spcBef>
                <a:spcPct val="0"/>
              </a:spcBef>
              <a:spcAft>
                <a:spcPct val="0"/>
              </a:spcAft>
              <a:defRPr sz="3300">
                <a:solidFill>
                  <a:srgbClr val="88A44D"/>
                </a:solidFill>
                <a:latin typeface="Georgia" pitchFamily="18" charset="0"/>
              </a:defRPr>
            </a:lvl8pPr>
            <a:lvl9pPr marL="1828800" algn="ctr" rtl="0" fontAlgn="base">
              <a:spcBef>
                <a:spcPct val="0"/>
              </a:spcBef>
              <a:spcAft>
                <a:spcPct val="0"/>
              </a:spcAft>
              <a:defRPr sz="3300">
                <a:solidFill>
                  <a:srgbClr val="88A44D"/>
                </a:solidFill>
                <a:latin typeface="Georgia" pitchFamily="18" charset="0"/>
              </a:defRPr>
            </a:lvl9pPr>
          </a:lstStyle>
          <a:p>
            <a:pPr eaLnBrk="1" hangingPunct="1"/>
            <a:r>
              <a:rPr lang="fr-FR" dirty="0" smtClean="0">
                <a:solidFill>
                  <a:schemeClr val="accent2"/>
                </a:solidFill>
              </a:rPr>
              <a:t>Jeu Clarification de l’Objectif </a:t>
            </a:r>
            <a:endParaRPr lang="fr-FR" dirty="0" smtClean="0">
              <a:solidFill>
                <a:schemeClr val="accent2"/>
              </a:solidFill>
            </a:endParaRPr>
          </a:p>
        </p:txBody>
      </p:sp>
    </p:spTree>
    <p:extLst>
      <p:ext uri="{BB962C8B-B14F-4D97-AF65-F5344CB8AC3E}">
        <p14:creationId xmlns:p14="http://schemas.microsoft.com/office/powerpoint/2010/main" val="2175946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DEFINITION DE LA PLANIFICATION</a:t>
            </a:r>
          </a:p>
        </p:txBody>
      </p:sp>
      <p:sp>
        <p:nvSpPr>
          <p:cNvPr id="3" name="Espace réservé de la date 2"/>
          <p:cNvSpPr>
            <a:spLocks noGrp="1"/>
          </p:cNvSpPr>
          <p:nvPr>
            <p:ph type="dt" sz="half" idx="10"/>
          </p:nvPr>
        </p:nvSpPr>
        <p:spPr/>
        <p:txBody>
          <a:bodyPr/>
          <a:lstStyle/>
          <a:p>
            <a:fld id="{33D4ED10-997E-4535-96CF-EFB301F684D8}"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4</a:t>
            </a:fld>
            <a:endParaRPr lang="en-US" dirty="0">
              <a:solidFill>
                <a:srgbClr val="6ABFAC"/>
              </a:solidFill>
            </a:endParaRPr>
          </a:p>
        </p:txBody>
      </p:sp>
      <p:sp>
        <p:nvSpPr>
          <p:cNvPr id="6" name="Rectangle 5"/>
          <p:cNvSpPr/>
          <p:nvPr/>
        </p:nvSpPr>
        <p:spPr>
          <a:xfrm>
            <a:off x="751662" y="1399279"/>
            <a:ext cx="8988685" cy="5062924"/>
          </a:xfrm>
          <a:prstGeom prst="rect">
            <a:avLst/>
          </a:prstGeom>
        </p:spPr>
        <p:txBody>
          <a:bodyPr wrap="square">
            <a:spAutoFit/>
          </a:bodyPr>
          <a:lstStyle/>
          <a:p>
            <a:pPr marL="342900"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Planifier consiste à répondre à ces trois questions </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On fait quoi ? Ou encore qu’allons nous accomplir ?</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Quand ? Et</a:t>
            </a:r>
          </a:p>
          <a:p>
            <a:pPr marL="800100" lvl="1"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Combien ?</a:t>
            </a:r>
          </a:p>
          <a:p>
            <a:pPr defTabSz="457200">
              <a:spcBef>
                <a:spcPts val="1000"/>
              </a:spcBef>
              <a:buClr>
                <a:srgbClr val="6ABFAC"/>
              </a:buClr>
              <a:buSzPct val="80000"/>
            </a:pPr>
            <a:endParaRPr lang="fr-FR" dirty="0">
              <a:solidFill>
                <a:srgbClr val="363636">
                  <a:lumMod val="75000"/>
                  <a:lumOff val="25000"/>
                </a:srgbClr>
              </a:solidFill>
            </a:endParaRPr>
          </a:p>
          <a:p>
            <a:pPr marL="342900"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La planification est un processus qui consiste à fixer les objectifs, déterminer les moyens  nécessaires pour la réalisation de ces objectifs et définir les étapes à franchir pour les atteindre.</a:t>
            </a:r>
          </a:p>
          <a:p>
            <a:pPr defTabSz="457200">
              <a:spcBef>
                <a:spcPts val="1000"/>
              </a:spcBef>
              <a:buClr>
                <a:srgbClr val="6ABFAC"/>
              </a:buClr>
              <a:buSzPct val="80000"/>
            </a:pPr>
            <a:endParaRPr lang="fr-FR" dirty="0">
              <a:solidFill>
                <a:srgbClr val="363636">
                  <a:lumMod val="75000"/>
                  <a:lumOff val="25000"/>
                </a:srgbClr>
              </a:solidFill>
            </a:endParaRPr>
          </a:p>
          <a:p>
            <a:pPr marL="342900" indent="-342900" defTabSz="457200">
              <a:spcBef>
                <a:spcPts val="1000"/>
              </a:spcBef>
              <a:buClr>
                <a:srgbClr val="6ABFAC"/>
              </a:buClr>
              <a:buSzPct val="80000"/>
              <a:buFont typeface="Wingdings 3" charset="2"/>
              <a:buChar char=""/>
            </a:pPr>
            <a:r>
              <a:rPr lang="fr-FR" dirty="0">
                <a:solidFill>
                  <a:srgbClr val="363636">
                    <a:lumMod val="75000"/>
                    <a:lumOff val="25000"/>
                  </a:srgbClr>
                </a:solidFill>
              </a:rPr>
              <a:t>La Planification concerne autant les FINS (ce qu’il faut faire : les résultats) que les MOYENS (La façon de procéder). Pour une même fin, on peut avoir plusieurs moyens…</a:t>
            </a:r>
          </a:p>
          <a:p>
            <a:pPr lvl="1" defTabSz="457200">
              <a:spcBef>
                <a:spcPts val="1000"/>
              </a:spcBef>
              <a:buClr>
                <a:srgbClr val="6ABFAC"/>
              </a:buClr>
              <a:buSzPct val="80000"/>
            </a:pPr>
            <a:endParaRPr lang="fr-FR" sz="1600" dirty="0">
              <a:solidFill>
                <a:srgbClr val="363636">
                  <a:lumMod val="75000"/>
                  <a:lumOff val="25000"/>
                </a:srgbClr>
              </a:solidFill>
            </a:endParaRPr>
          </a:p>
          <a:p>
            <a:pPr lvl="1" defTabSz="457200">
              <a:spcBef>
                <a:spcPts val="1000"/>
              </a:spcBef>
              <a:buClr>
                <a:srgbClr val="6ABFAC"/>
              </a:buClr>
              <a:buSzPct val="80000"/>
            </a:pPr>
            <a:endParaRPr lang="fr-FR" sz="1600" dirty="0">
              <a:solidFill>
                <a:srgbClr val="363636">
                  <a:lumMod val="75000"/>
                  <a:lumOff val="25000"/>
                </a:srgbClr>
              </a:solidFill>
            </a:endParaRPr>
          </a:p>
        </p:txBody>
      </p:sp>
    </p:spTree>
    <p:extLst>
      <p:ext uri="{BB962C8B-B14F-4D97-AF65-F5344CB8AC3E}">
        <p14:creationId xmlns:p14="http://schemas.microsoft.com/office/powerpoint/2010/main" val="2315329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23421BD1-A557-4E0C-9512-8CBE7F3E210D}" type="slidenum">
              <a:rPr lang="fr-FR">
                <a:solidFill>
                  <a:srgbClr val="9BBB59">
                    <a:shade val="75000"/>
                  </a:srgbClr>
                </a:solidFill>
              </a:rPr>
              <a:pPr>
                <a:defRPr/>
              </a:pPr>
              <a:t>40</a:t>
            </a:fld>
            <a:endParaRPr lang="fr-FR">
              <a:solidFill>
                <a:srgbClr val="9BBB59">
                  <a:shade val="75000"/>
                </a:srgbClr>
              </a:solidFill>
            </a:endParaRPr>
          </a:p>
        </p:txBody>
      </p:sp>
      <p:sp>
        <p:nvSpPr>
          <p:cNvPr id="14339" name="Titre 3"/>
          <p:cNvSpPr>
            <a:spLocks noGrp="1"/>
          </p:cNvSpPr>
          <p:nvPr>
            <p:ph type="title"/>
          </p:nvPr>
        </p:nvSpPr>
        <p:spPr/>
        <p:txBody>
          <a:bodyPr/>
          <a:lstStyle/>
          <a:p>
            <a:pPr eaLnBrk="1" hangingPunct="1"/>
            <a:r>
              <a:rPr lang="fr-FR" dirty="0" smtClean="0"/>
              <a:t>Cinq Clés de la MOTIVATION </a:t>
            </a:r>
          </a:p>
        </p:txBody>
      </p:sp>
      <p:sp>
        <p:nvSpPr>
          <p:cNvPr id="6" name="Espace réservé du texte 4"/>
          <p:cNvSpPr>
            <a:spLocks noGrp="1"/>
          </p:cNvSpPr>
          <p:nvPr>
            <p:ph type="body" idx="1"/>
          </p:nvPr>
        </p:nvSpPr>
        <p:spPr>
          <a:xfrm>
            <a:off x="967188" y="272956"/>
            <a:ext cx="10619761" cy="600502"/>
          </a:xfrm>
        </p:spPr>
        <p:txBody>
          <a:bodyPr rtlCol="0">
            <a:noAutofit/>
          </a:bodyPr>
          <a:lstStyle/>
          <a:p>
            <a:pPr marL="342900" indent="-342900" algn="l" eaLnBrk="1" fontAlgn="auto" hangingPunct="1">
              <a:spcAft>
                <a:spcPts val="0"/>
              </a:spcAft>
              <a:buFont typeface="Wingdings" pitchFamily="2" charset="2"/>
              <a:buChar char="q"/>
              <a:defRPr/>
            </a:pPr>
            <a:r>
              <a:rPr lang="fr-FR" sz="1400" dirty="0" smtClean="0"/>
              <a:t> cinq clés de la motivation</a:t>
            </a:r>
            <a:endParaRPr lang="fr-FR" sz="1400" dirty="0"/>
          </a:p>
          <a:p>
            <a:pPr algn="l" eaLnBrk="1" fontAlgn="auto" hangingPunct="1">
              <a:spcAft>
                <a:spcPts val="0"/>
              </a:spcAft>
              <a:defRPr/>
            </a:pPr>
            <a:endParaRPr lang="fr-FR" dirty="0" smtClean="0"/>
          </a:p>
          <a:p>
            <a:pPr marL="890588" lvl="1" indent="-342900" eaLnBrk="1" fontAlgn="auto" hangingPunct="1">
              <a:spcAft>
                <a:spcPts val="0"/>
              </a:spcAft>
              <a:buFont typeface="Wingdings" pitchFamily="2" charset="2"/>
              <a:buChar char="q"/>
              <a:defRPr/>
            </a:pPr>
            <a:r>
              <a:rPr lang="fr-FR" sz="2400" i="1" dirty="0" smtClean="0"/>
              <a:t>1-  Redressez vous, respirez, oxygénez vous !!</a:t>
            </a:r>
            <a:endParaRPr lang="fr-FR" sz="2400" i="1" dirty="0"/>
          </a:p>
          <a:p>
            <a:pPr marL="890588" lvl="1" indent="-342900" eaLnBrk="1" fontAlgn="auto" hangingPunct="1">
              <a:spcAft>
                <a:spcPts val="0"/>
              </a:spcAft>
              <a:buFont typeface="Wingdings" pitchFamily="2" charset="2"/>
              <a:buChar char="q"/>
              <a:defRPr/>
            </a:pPr>
            <a:r>
              <a:rPr lang="fr-FR" sz="2400" i="1" dirty="0" smtClean="0"/>
              <a:t>2- Ecoutez de la musique (choisissez votre </a:t>
            </a:r>
            <a:r>
              <a:rPr lang="fr-FR" sz="2400" i="1" dirty="0" err="1" smtClean="0"/>
              <a:t>play</a:t>
            </a:r>
            <a:r>
              <a:rPr lang="fr-FR" sz="2400" i="1" dirty="0" smtClean="0"/>
              <a:t> </a:t>
            </a:r>
            <a:r>
              <a:rPr lang="fr-FR" sz="2400" i="1" dirty="0" err="1" smtClean="0"/>
              <a:t>list</a:t>
            </a:r>
            <a:r>
              <a:rPr lang="fr-FR" sz="2400" i="1" dirty="0" smtClean="0"/>
              <a:t> motivation)</a:t>
            </a:r>
            <a:endParaRPr lang="fr-FR" sz="2400" i="1" dirty="0"/>
          </a:p>
          <a:p>
            <a:pPr marL="890588" lvl="1" indent="-342900" eaLnBrk="1" fontAlgn="auto" hangingPunct="1">
              <a:spcAft>
                <a:spcPts val="0"/>
              </a:spcAft>
              <a:buFont typeface="Wingdings" pitchFamily="2" charset="2"/>
              <a:buChar char="q"/>
              <a:defRPr/>
            </a:pPr>
            <a:r>
              <a:rPr lang="fr-FR" sz="2400" i="1" dirty="0" smtClean="0"/>
              <a:t>3- Bouger ET Bouger </a:t>
            </a:r>
            <a:endParaRPr lang="fr-FR" sz="2400" i="1" dirty="0"/>
          </a:p>
          <a:p>
            <a:pPr marL="890588" lvl="1" indent="-342900" eaLnBrk="1" fontAlgn="auto" hangingPunct="1">
              <a:spcAft>
                <a:spcPts val="0"/>
              </a:spcAft>
              <a:buFont typeface="Wingdings" pitchFamily="2" charset="2"/>
              <a:buChar char="q"/>
              <a:defRPr/>
            </a:pPr>
            <a:r>
              <a:rPr lang="fr-FR" sz="2400" i="1" dirty="0" smtClean="0"/>
              <a:t>4- Sourire</a:t>
            </a:r>
          </a:p>
          <a:p>
            <a:pPr marL="890588" lvl="1" indent="-342900" eaLnBrk="1" fontAlgn="auto" hangingPunct="1">
              <a:spcAft>
                <a:spcPts val="0"/>
              </a:spcAft>
              <a:buFont typeface="Wingdings" pitchFamily="2" charset="2"/>
              <a:buChar char="q"/>
              <a:defRPr/>
            </a:pPr>
            <a:r>
              <a:rPr lang="fr-FR" sz="2400" i="1" dirty="0" smtClean="0"/>
              <a:t>5- Ancrage (élaborer un stimulus qui déclenche une réaction automatique, toujours la même)</a:t>
            </a:r>
            <a:endParaRPr lang="fr-FR" sz="2400" i="1" dirty="0"/>
          </a:p>
          <a:p>
            <a:pPr algn="l" eaLnBrk="1" fontAlgn="auto" hangingPunct="1">
              <a:spcAft>
                <a:spcPts val="0"/>
              </a:spcAft>
              <a:defRPr/>
            </a:pPr>
            <a:endParaRPr lang="fr-FR" sz="1800" dirty="0"/>
          </a:p>
          <a:p>
            <a:pPr algn="l" eaLnBrk="1" fontAlgn="auto" hangingPunct="1">
              <a:spcAft>
                <a:spcPts val="0"/>
              </a:spcAft>
              <a:defRPr/>
            </a:pPr>
            <a:endParaRPr lang="fr-FR" dirty="0" smtClean="0"/>
          </a:p>
          <a:p>
            <a:pPr algn="l" eaLnBrk="1" fontAlgn="auto" hangingPunct="1">
              <a:spcAft>
                <a:spcPts val="0"/>
              </a:spcAft>
              <a:defRPr/>
            </a:pPr>
            <a:r>
              <a:rPr lang="fr-FR" dirty="0" smtClean="0"/>
              <a:t>                          </a:t>
            </a:r>
            <a:endParaRPr lang="fr-FR" dirty="0"/>
          </a:p>
        </p:txBody>
      </p:sp>
      <p:sp>
        <p:nvSpPr>
          <p:cNvPr id="5" name="Text Box 12"/>
          <p:cNvSpPr txBox="1">
            <a:spLocks noChangeArrowheads="1"/>
          </p:cNvSpPr>
          <p:nvPr/>
        </p:nvSpPr>
        <p:spPr bwMode="auto">
          <a:xfrm>
            <a:off x="9372739" y="6480905"/>
            <a:ext cx="25193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a:spcBef>
                <a:spcPct val="50000"/>
              </a:spcBef>
              <a:defRPr/>
            </a:pPr>
            <a:r>
              <a:rPr lang="fr-FR" sz="1000" dirty="0" smtClean="0">
                <a:solidFill>
                  <a:prstClr val="black"/>
                </a:solidFill>
                <a:latin typeface="Arial" pitchFamily="34" charset="0"/>
              </a:rPr>
              <a:t>Lilia TRABELSI MASMOUDI 	2016</a:t>
            </a:r>
            <a:endParaRPr lang="fr-FR" sz="10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39049188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0203" y="163132"/>
            <a:ext cx="10598007" cy="1320800"/>
          </a:xfrm>
        </p:spPr>
        <p:txBody>
          <a:bodyPr/>
          <a:lstStyle/>
          <a:p>
            <a:r>
              <a:rPr lang="fr-FR" dirty="0"/>
              <a:t>Analyse de l’Environnement de l’entreprise : </a:t>
            </a:r>
            <a:br>
              <a:rPr lang="fr-FR" dirty="0"/>
            </a:br>
            <a:r>
              <a:rPr lang="fr-FR" dirty="0"/>
              <a:t>les 5 forces de PORTER</a:t>
            </a:r>
          </a:p>
        </p:txBody>
      </p:sp>
      <p:sp>
        <p:nvSpPr>
          <p:cNvPr id="3" name="Espace réservé de la date 2"/>
          <p:cNvSpPr>
            <a:spLocks noGrp="1"/>
          </p:cNvSpPr>
          <p:nvPr>
            <p:ph type="dt" sz="half" idx="10"/>
          </p:nvPr>
        </p:nvSpPr>
        <p:spPr/>
        <p:txBody>
          <a:bodyPr/>
          <a:lstStyle/>
          <a:p>
            <a:fld id="{CDB21B24-11E4-4F75-82C0-5ED058C90531}"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41</a:t>
            </a:fld>
            <a:endParaRPr lang="en-US" dirty="0">
              <a:solidFill>
                <a:srgbClr val="6ABFAC"/>
              </a:solidFill>
            </a:endParaRPr>
          </a:p>
        </p:txBody>
      </p:sp>
      <p:sp>
        <p:nvSpPr>
          <p:cNvPr id="6" name="Rectangle 5"/>
          <p:cNvSpPr/>
          <p:nvPr/>
        </p:nvSpPr>
        <p:spPr>
          <a:xfrm>
            <a:off x="336291" y="1703138"/>
            <a:ext cx="9663764" cy="4196020"/>
          </a:xfrm>
          <a:prstGeom prst="rect">
            <a:avLst/>
          </a:prstGeom>
        </p:spPr>
        <p:txBody>
          <a:bodyPr wrap="square">
            <a:spAutoFit/>
          </a:bodyPr>
          <a:lstStyle/>
          <a:p>
            <a:pPr marL="800100" lvl="1"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Afin de ne rien oublier, nous pouvons utiliser l’outil des 5 forces de Porter afin d’étudier le Micro environnement. Cet outil comprend :</a:t>
            </a:r>
          </a:p>
          <a:p>
            <a:pPr lvl="1" defTabSz="457200">
              <a:spcBef>
                <a:spcPts val="1000"/>
              </a:spcBef>
              <a:buClr>
                <a:srgbClr val="6ABFAC"/>
              </a:buClr>
              <a:buSzPct val="80000"/>
            </a:pPr>
            <a:endParaRPr lang="fr-FR" sz="20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L’analyse de la </a:t>
            </a:r>
            <a:r>
              <a:rPr lang="fr-FR" sz="2000" b="1" dirty="0">
                <a:solidFill>
                  <a:srgbClr val="363636">
                    <a:lumMod val="75000"/>
                    <a:lumOff val="25000"/>
                  </a:srgbClr>
                </a:solidFill>
              </a:rPr>
              <a:t>concurrence</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L’analyse des </a:t>
            </a:r>
            <a:r>
              <a:rPr lang="fr-FR" sz="2000" b="1" dirty="0">
                <a:solidFill>
                  <a:srgbClr val="363636">
                    <a:lumMod val="75000"/>
                    <a:lumOff val="25000"/>
                  </a:srgbClr>
                </a:solidFill>
              </a:rPr>
              <a:t>produits de substitution</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L’analyse des </a:t>
            </a:r>
            <a:r>
              <a:rPr lang="fr-FR" sz="2000" b="1" dirty="0">
                <a:solidFill>
                  <a:srgbClr val="363636">
                    <a:lumMod val="75000"/>
                    <a:lumOff val="25000"/>
                  </a:srgbClr>
                </a:solidFill>
              </a:rPr>
              <a:t>fournisseurs</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L’analyse </a:t>
            </a:r>
            <a:r>
              <a:rPr lang="fr-FR" sz="2000" b="1" dirty="0">
                <a:solidFill>
                  <a:srgbClr val="363636">
                    <a:lumMod val="75000"/>
                    <a:lumOff val="25000"/>
                  </a:srgbClr>
                </a:solidFill>
              </a:rPr>
              <a:t>des entrants potentiels sur le marché</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L’analyse </a:t>
            </a:r>
            <a:r>
              <a:rPr lang="fr-FR" sz="2000" b="1" dirty="0">
                <a:solidFill>
                  <a:srgbClr val="363636">
                    <a:lumMod val="75000"/>
                    <a:lumOff val="25000"/>
                  </a:srgbClr>
                </a:solidFill>
              </a:rPr>
              <a:t>des clients</a:t>
            </a:r>
          </a:p>
          <a:p>
            <a:pPr marL="1257300" lvl="2" indent="-342900" defTabSz="457200">
              <a:spcBef>
                <a:spcPts val="1000"/>
              </a:spcBef>
              <a:buClr>
                <a:srgbClr val="6ABFAC"/>
              </a:buClr>
              <a:buSzPct val="80000"/>
              <a:buFont typeface="Wingdings 3" charset="2"/>
              <a:buChar char=""/>
            </a:pPr>
            <a:endParaRPr lang="fr-FR" sz="2000" dirty="0">
              <a:solidFill>
                <a:srgbClr val="363636">
                  <a:lumMod val="75000"/>
                  <a:lumOff val="25000"/>
                </a:srgbClr>
              </a:solidFill>
            </a:endParaRPr>
          </a:p>
          <a:p>
            <a:pPr lvl="2" defTabSz="457200">
              <a:spcBef>
                <a:spcPts val="1000"/>
              </a:spcBef>
              <a:buClr>
                <a:srgbClr val="6ABFAC"/>
              </a:buClr>
              <a:buSzPct val="80000"/>
            </a:pPr>
            <a:endParaRPr lang="fr-FR" sz="2000" dirty="0">
              <a:solidFill>
                <a:srgbClr val="363636">
                  <a:lumMod val="75000"/>
                  <a:lumOff val="25000"/>
                </a:srgbClr>
              </a:solidFill>
            </a:endParaRPr>
          </a:p>
        </p:txBody>
      </p:sp>
    </p:spTree>
    <p:extLst>
      <p:ext uri="{BB962C8B-B14F-4D97-AF65-F5344CB8AC3E}">
        <p14:creationId xmlns:p14="http://schemas.microsoft.com/office/powerpoint/2010/main" val="4168531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72779011-64E9-4C1F-8B1F-2EAF8D25B167}"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42</a:t>
            </a:fld>
            <a:endParaRPr lang="en-US" dirty="0">
              <a:solidFill>
                <a:srgbClr val="6ABFAC"/>
              </a:solidFill>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75" y="1612766"/>
            <a:ext cx="7281913" cy="4454103"/>
          </a:xfrm>
          <a:prstGeom prst="rect">
            <a:avLst/>
          </a:prstGeom>
        </p:spPr>
      </p:pic>
      <p:sp>
        <p:nvSpPr>
          <p:cNvPr id="7" name="Titre 1"/>
          <p:cNvSpPr>
            <a:spLocks noGrp="1"/>
          </p:cNvSpPr>
          <p:nvPr>
            <p:ph type="title"/>
          </p:nvPr>
        </p:nvSpPr>
        <p:spPr>
          <a:xfrm>
            <a:off x="417452" y="291966"/>
            <a:ext cx="8596668" cy="1320800"/>
          </a:xfrm>
        </p:spPr>
        <p:txBody>
          <a:bodyPr>
            <a:normAutofit fontScale="90000"/>
          </a:bodyPr>
          <a:lstStyle/>
          <a:p>
            <a:r>
              <a:rPr lang="fr-FR" dirty="0"/>
              <a:t>Analyse de l’Environnement de l’entreprise : </a:t>
            </a:r>
            <a:br>
              <a:rPr lang="fr-FR" dirty="0"/>
            </a:br>
            <a:r>
              <a:rPr lang="fr-FR" dirty="0"/>
              <a:t>les 5 forces de PORTER</a:t>
            </a:r>
          </a:p>
        </p:txBody>
      </p:sp>
    </p:spTree>
    <p:extLst>
      <p:ext uri="{BB962C8B-B14F-4D97-AF65-F5344CB8AC3E}">
        <p14:creationId xmlns:p14="http://schemas.microsoft.com/office/powerpoint/2010/main" val="2183458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887D1D54-E87D-43BA-A2EB-808E9D6BAAA4}"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43</a:t>
            </a:fld>
            <a:endParaRPr lang="en-US" dirty="0">
              <a:solidFill>
                <a:srgbClr val="6ABFAC"/>
              </a:solidFill>
            </a:endParaRPr>
          </a:p>
        </p:txBody>
      </p:sp>
      <p:sp>
        <p:nvSpPr>
          <p:cNvPr id="8" name="Titre 1"/>
          <p:cNvSpPr>
            <a:spLocks noGrp="1"/>
          </p:cNvSpPr>
          <p:nvPr>
            <p:ph type="title"/>
          </p:nvPr>
        </p:nvSpPr>
        <p:spPr>
          <a:xfrm>
            <a:off x="567606" y="243840"/>
            <a:ext cx="8596668" cy="1320800"/>
          </a:xfrm>
        </p:spPr>
        <p:txBody>
          <a:bodyPr/>
          <a:lstStyle/>
          <a:p>
            <a:r>
              <a:rPr lang="fr-FR" dirty="0"/>
              <a:t>Analyse de la concurrence</a:t>
            </a:r>
          </a:p>
        </p:txBody>
      </p:sp>
      <p:sp>
        <p:nvSpPr>
          <p:cNvPr id="7" name="Rectangle 6"/>
          <p:cNvSpPr/>
          <p:nvPr/>
        </p:nvSpPr>
        <p:spPr>
          <a:xfrm>
            <a:off x="567605" y="1657148"/>
            <a:ext cx="9606297" cy="3016210"/>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Leur nombre</a:t>
            </a:r>
          </a:p>
          <a:p>
            <a:pPr lvl="2" defTabSz="457200">
              <a:spcBef>
                <a:spcPts val="1000"/>
              </a:spcBef>
              <a:buClr>
                <a:srgbClr val="6ABFAC"/>
              </a:buClr>
              <a:buSzPct val="80000"/>
            </a:pPr>
            <a:endParaRPr lang="fr-FR" sz="2000" b="1"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Leur attractivité sur le marché</a:t>
            </a:r>
          </a:p>
          <a:p>
            <a:pPr lvl="2" defTabSz="457200">
              <a:spcBef>
                <a:spcPts val="1000"/>
              </a:spcBef>
              <a:buClr>
                <a:srgbClr val="6ABFAC"/>
              </a:buClr>
              <a:buSzPct val="80000"/>
            </a:pPr>
            <a:endParaRPr lang="fr-FR" sz="2000" b="1"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Leur moyens financiers et humains (grandes ou petites entreprises)</a:t>
            </a:r>
          </a:p>
          <a:p>
            <a:pPr lvl="2" defTabSz="457200">
              <a:spcBef>
                <a:spcPts val="1000"/>
              </a:spcBef>
              <a:buClr>
                <a:srgbClr val="6ABFAC"/>
              </a:buClr>
              <a:buSzPct val="80000"/>
            </a:pPr>
            <a:endParaRPr lang="fr-FR" sz="20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Leur différenciation produits…</a:t>
            </a:r>
          </a:p>
        </p:txBody>
      </p:sp>
    </p:spTree>
    <p:extLst>
      <p:ext uri="{BB962C8B-B14F-4D97-AF65-F5344CB8AC3E}">
        <p14:creationId xmlns:p14="http://schemas.microsoft.com/office/powerpoint/2010/main" val="708586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EF2396AE-7F89-4C40-B5BA-3F616A401E5D}"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44</a:t>
            </a:fld>
            <a:endParaRPr lang="en-US" dirty="0">
              <a:solidFill>
                <a:srgbClr val="6ABFAC"/>
              </a:solidFill>
            </a:endParaRPr>
          </a:p>
        </p:txBody>
      </p:sp>
      <p:sp>
        <p:nvSpPr>
          <p:cNvPr id="6" name="Titre 5"/>
          <p:cNvSpPr>
            <a:spLocks noGrp="1"/>
          </p:cNvSpPr>
          <p:nvPr>
            <p:ph type="title"/>
          </p:nvPr>
        </p:nvSpPr>
        <p:spPr/>
        <p:txBody>
          <a:bodyPr/>
          <a:lstStyle/>
          <a:p>
            <a:r>
              <a:rPr lang="fr-FR" dirty="0"/>
              <a:t>Analyse des produits de substitution</a:t>
            </a:r>
          </a:p>
        </p:txBody>
      </p:sp>
      <p:sp>
        <p:nvSpPr>
          <p:cNvPr id="2" name="Rectangle 1"/>
          <p:cNvSpPr/>
          <p:nvPr/>
        </p:nvSpPr>
        <p:spPr>
          <a:xfrm>
            <a:off x="256673" y="1930400"/>
            <a:ext cx="9339713" cy="3195747"/>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000" dirty="0">
                <a:solidFill>
                  <a:schemeClr val="bg2">
                    <a:lumMod val="50000"/>
                  </a:schemeClr>
                </a:solidFill>
              </a:rPr>
              <a:t>La présence d’un produit pouvant remplacer le vôtre offre une alternative à vos clients. Je ne parle pas ici d’un concurrent mais d’un produit pouvant être utilisé à la place du vôtre.</a:t>
            </a:r>
          </a:p>
          <a:p>
            <a:pPr lvl="2" defTabSz="457200">
              <a:spcBef>
                <a:spcPts val="1000"/>
              </a:spcBef>
              <a:buClr>
                <a:srgbClr val="6ABFAC"/>
              </a:buClr>
              <a:buSzPct val="80000"/>
            </a:pPr>
            <a:endParaRPr lang="fr-FR" sz="2000" dirty="0">
              <a:solidFill>
                <a:srgbClr val="363636">
                  <a:lumMod val="75000"/>
                  <a:lumOff val="25000"/>
                </a:srgbClr>
              </a:solidFill>
            </a:endParaRPr>
          </a:p>
          <a:p>
            <a:pPr lvl="2" defTabSz="457200">
              <a:spcBef>
                <a:spcPts val="1000"/>
              </a:spcBef>
              <a:buClr>
                <a:srgbClr val="6ABFAC"/>
              </a:buClr>
              <a:buSzPct val="80000"/>
            </a:pPr>
            <a:r>
              <a:rPr lang="fr-FR" sz="2000" dirty="0">
                <a:solidFill>
                  <a:srgbClr val="363636">
                    <a:lumMod val="75000"/>
                    <a:lumOff val="25000"/>
                  </a:srgbClr>
                </a:solidFill>
              </a:rPr>
              <a:t>L’idée est d’étudier :</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 capacité des acheteurs de changer de fournisseurs et de produits</a:t>
            </a:r>
          </a:p>
          <a:p>
            <a:pPr lvl="2" defTabSz="457200">
              <a:spcBef>
                <a:spcPts val="1000"/>
              </a:spcBef>
              <a:buClr>
                <a:srgbClr val="6ABFAC"/>
              </a:buClr>
              <a:buSzPct val="80000"/>
            </a:pPr>
            <a:endParaRPr lang="fr-FR" sz="2000" b="1"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Avantages et/ou inconvénients associés à ces produits…</a:t>
            </a:r>
            <a:endParaRPr lang="fr-FR" sz="2000" b="1" dirty="0">
              <a:solidFill>
                <a:srgbClr val="363636">
                  <a:lumMod val="75000"/>
                  <a:lumOff val="25000"/>
                </a:srgbClr>
              </a:solidFill>
            </a:endParaRPr>
          </a:p>
        </p:txBody>
      </p:sp>
    </p:spTree>
    <p:extLst>
      <p:ext uri="{BB962C8B-B14F-4D97-AF65-F5344CB8AC3E}">
        <p14:creationId xmlns:p14="http://schemas.microsoft.com/office/powerpoint/2010/main" val="567442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B96ECED-027A-443A-B6A5-669CAB91F965}"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45</a:t>
            </a:fld>
            <a:endParaRPr lang="en-US" dirty="0">
              <a:solidFill>
                <a:srgbClr val="6ABFAC"/>
              </a:solidFill>
            </a:endParaRPr>
          </a:p>
        </p:txBody>
      </p:sp>
      <p:sp>
        <p:nvSpPr>
          <p:cNvPr id="8" name="Titre 1"/>
          <p:cNvSpPr>
            <a:spLocks noGrp="1"/>
          </p:cNvSpPr>
          <p:nvPr>
            <p:ph type="title"/>
          </p:nvPr>
        </p:nvSpPr>
        <p:spPr>
          <a:xfrm>
            <a:off x="0" y="289144"/>
            <a:ext cx="9741052" cy="1320800"/>
          </a:xfrm>
        </p:spPr>
        <p:txBody>
          <a:bodyPr/>
          <a:lstStyle/>
          <a:p>
            <a:r>
              <a:rPr lang="fr-FR" dirty="0"/>
              <a:t>Analyse des entrants potentiels sur le marché</a:t>
            </a:r>
          </a:p>
        </p:txBody>
      </p:sp>
      <p:sp>
        <p:nvSpPr>
          <p:cNvPr id="7" name="Rectangle 6"/>
          <p:cNvSpPr/>
          <p:nvPr/>
        </p:nvSpPr>
        <p:spPr>
          <a:xfrm>
            <a:off x="288473" y="1252887"/>
            <a:ext cx="9606297" cy="4196020"/>
          </a:xfrm>
          <a:prstGeom prst="rect">
            <a:avLst/>
          </a:prstGeom>
        </p:spPr>
        <p:txBody>
          <a:bodyPr wrap="square">
            <a:spAutoFit/>
          </a:bodyPr>
          <a:lstStyle/>
          <a:p>
            <a:pPr lvl="2" defTabSz="457200">
              <a:spcBef>
                <a:spcPts val="1000"/>
              </a:spcBef>
              <a:buClr>
                <a:srgbClr val="6ABFAC"/>
              </a:buClr>
              <a:buSzPct val="80000"/>
            </a:pPr>
            <a:r>
              <a:rPr lang="fr-FR" sz="2000" dirty="0">
                <a:solidFill>
                  <a:srgbClr val="363636">
                    <a:lumMod val="75000"/>
                    <a:lumOff val="25000"/>
                  </a:srgbClr>
                </a:solidFill>
              </a:rPr>
              <a:t>L’idée est d’analyser :</a:t>
            </a:r>
          </a:p>
          <a:p>
            <a:pPr lvl="2" defTabSz="457200">
              <a:spcBef>
                <a:spcPts val="1000"/>
              </a:spcBef>
              <a:buClr>
                <a:srgbClr val="6ABFAC"/>
              </a:buClr>
              <a:buSzPct val="80000"/>
            </a:pPr>
            <a:endParaRPr lang="fr-FR" sz="20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 niveau de technologie et de technicité</a:t>
            </a:r>
          </a:p>
          <a:p>
            <a:pPr lvl="2" defTabSz="457200">
              <a:spcBef>
                <a:spcPts val="1000"/>
              </a:spcBef>
              <a:buClr>
                <a:srgbClr val="6ABFAC"/>
              </a:buClr>
              <a:buSzPct val="80000"/>
            </a:pPr>
            <a:endParaRPr lang="fr-FR" sz="2000" b="1"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Les barrières à l’entrée et aussi les investissements nécessaires pour entrer sur votre branche d’activités</a:t>
            </a:r>
          </a:p>
          <a:p>
            <a:pPr lvl="2" defTabSz="457200">
              <a:spcBef>
                <a:spcPts val="1000"/>
              </a:spcBef>
              <a:buClr>
                <a:srgbClr val="6ABFAC"/>
              </a:buClr>
              <a:buSzPct val="80000"/>
            </a:pPr>
            <a:endParaRPr lang="fr-FR" sz="2000" b="1"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Les brevets déjà en place</a:t>
            </a:r>
          </a:p>
          <a:p>
            <a:pPr lvl="2" defTabSz="457200">
              <a:spcBef>
                <a:spcPts val="1000"/>
              </a:spcBef>
              <a:buClr>
                <a:srgbClr val="6ABFAC"/>
              </a:buClr>
              <a:buSzPct val="80000"/>
            </a:pPr>
            <a:endParaRPr lang="fr-FR" sz="20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L’image des entreprises déjà établies …</a:t>
            </a:r>
          </a:p>
        </p:txBody>
      </p:sp>
    </p:spTree>
    <p:extLst>
      <p:ext uri="{BB962C8B-B14F-4D97-AF65-F5344CB8AC3E}">
        <p14:creationId xmlns:p14="http://schemas.microsoft.com/office/powerpoint/2010/main" val="1265994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D76CAEA0-F47B-4B0C-A62E-1DB05F1042CB}"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46</a:t>
            </a:fld>
            <a:endParaRPr lang="en-US" dirty="0">
              <a:solidFill>
                <a:srgbClr val="6ABFAC"/>
              </a:solidFill>
            </a:endParaRPr>
          </a:p>
        </p:txBody>
      </p:sp>
      <p:sp>
        <p:nvSpPr>
          <p:cNvPr id="6" name="Titre 5"/>
          <p:cNvSpPr>
            <a:spLocks noGrp="1"/>
          </p:cNvSpPr>
          <p:nvPr>
            <p:ph type="title"/>
          </p:nvPr>
        </p:nvSpPr>
        <p:spPr>
          <a:xfrm>
            <a:off x="474191" y="301591"/>
            <a:ext cx="8596668" cy="1320800"/>
          </a:xfrm>
        </p:spPr>
        <p:txBody>
          <a:bodyPr/>
          <a:lstStyle/>
          <a:p>
            <a:r>
              <a:rPr lang="fr-FR" dirty="0"/>
              <a:t>Analyse du pouvoir de négociation des Fournisseurs</a:t>
            </a:r>
          </a:p>
        </p:txBody>
      </p:sp>
      <p:sp>
        <p:nvSpPr>
          <p:cNvPr id="2" name="Rectangle 1"/>
          <p:cNvSpPr/>
          <p:nvPr/>
        </p:nvSpPr>
        <p:spPr>
          <a:xfrm>
            <a:off x="0" y="2036278"/>
            <a:ext cx="9339713" cy="2759730"/>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000" dirty="0">
                <a:solidFill>
                  <a:schemeClr val="bg2">
                    <a:lumMod val="50000"/>
                  </a:schemeClr>
                </a:solidFill>
              </a:rPr>
              <a:t>Un marché est moins attractif si les fournisseurs sont « puissants » et/ou organisés entre eux. C’est le cas pour les fournisseurs de matières premières, comme le pétrole, ayant un certain monopole.  </a:t>
            </a:r>
          </a:p>
          <a:p>
            <a:pPr lvl="2" defTabSz="457200">
              <a:spcBef>
                <a:spcPts val="1000"/>
              </a:spcBef>
              <a:buClr>
                <a:srgbClr val="6ABFAC"/>
              </a:buClr>
              <a:buSzPct val="80000"/>
            </a:pPr>
            <a:endParaRPr lang="fr-FR" sz="2000" dirty="0">
              <a:solidFill>
                <a:srgbClr val="363636">
                  <a:lumMod val="75000"/>
                  <a:lumOff val="25000"/>
                </a:srgbClr>
              </a:solidFill>
            </a:endParaRPr>
          </a:p>
          <a:p>
            <a:pPr lvl="2" defTabSz="457200">
              <a:spcBef>
                <a:spcPts val="1000"/>
              </a:spcBef>
              <a:buClr>
                <a:srgbClr val="6ABFAC"/>
              </a:buClr>
              <a:buSzPct val="80000"/>
            </a:pPr>
            <a:r>
              <a:rPr lang="fr-FR" sz="2000" dirty="0">
                <a:solidFill>
                  <a:srgbClr val="363636">
                    <a:lumMod val="75000"/>
                    <a:lumOff val="25000"/>
                  </a:srgbClr>
                </a:solidFill>
              </a:rPr>
              <a:t>L’idée est d’étudier :</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 prix de changer de fournisseur</a:t>
            </a:r>
            <a:endParaRPr lang="fr-FR" sz="2000" b="1"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Leur différenciation …</a:t>
            </a:r>
            <a:endParaRPr lang="fr-FR" sz="2000" b="1" dirty="0">
              <a:solidFill>
                <a:srgbClr val="363636">
                  <a:lumMod val="75000"/>
                  <a:lumOff val="25000"/>
                </a:srgbClr>
              </a:solidFill>
            </a:endParaRPr>
          </a:p>
        </p:txBody>
      </p:sp>
    </p:spTree>
    <p:extLst>
      <p:ext uri="{BB962C8B-B14F-4D97-AF65-F5344CB8AC3E}">
        <p14:creationId xmlns:p14="http://schemas.microsoft.com/office/powerpoint/2010/main" val="3743452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E87D41BF-BC68-4285-81FC-BA5B97732CE2}"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47</a:t>
            </a:fld>
            <a:endParaRPr lang="en-US" dirty="0">
              <a:solidFill>
                <a:srgbClr val="6ABFAC"/>
              </a:solidFill>
            </a:endParaRPr>
          </a:p>
        </p:txBody>
      </p:sp>
      <p:sp>
        <p:nvSpPr>
          <p:cNvPr id="6" name="Titre 5"/>
          <p:cNvSpPr>
            <a:spLocks noGrp="1"/>
          </p:cNvSpPr>
          <p:nvPr>
            <p:ph type="title"/>
          </p:nvPr>
        </p:nvSpPr>
        <p:spPr/>
        <p:txBody>
          <a:bodyPr/>
          <a:lstStyle/>
          <a:p>
            <a:r>
              <a:rPr lang="fr-FR" dirty="0"/>
              <a:t>Analyse du pouvoir de négociation des Clients</a:t>
            </a:r>
          </a:p>
        </p:txBody>
      </p:sp>
      <p:sp>
        <p:nvSpPr>
          <p:cNvPr id="2" name="Rectangle 1"/>
          <p:cNvSpPr/>
          <p:nvPr/>
        </p:nvSpPr>
        <p:spPr>
          <a:xfrm>
            <a:off x="83419" y="2017027"/>
            <a:ext cx="9339713" cy="3195747"/>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000" dirty="0">
                <a:solidFill>
                  <a:schemeClr val="bg2">
                    <a:lumMod val="50000"/>
                  </a:schemeClr>
                </a:solidFill>
              </a:rPr>
              <a:t>Il dépend de son influence sur le marché. Peut-il mettre une certaine pression sur votre entreprise ? </a:t>
            </a:r>
            <a:r>
              <a:rPr lang="fr-FR" sz="2000" dirty="0" err="1">
                <a:solidFill>
                  <a:schemeClr val="bg2">
                    <a:lumMod val="50000"/>
                  </a:schemeClr>
                </a:solidFill>
              </a:rPr>
              <a:t>a-t-il</a:t>
            </a:r>
            <a:r>
              <a:rPr lang="fr-FR" sz="2000" dirty="0">
                <a:solidFill>
                  <a:schemeClr val="bg2">
                    <a:lumMod val="50000"/>
                  </a:schemeClr>
                </a:solidFill>
              </a:rPr>
              <a:t> la capacité d’exiger que vous revoyez vos prix à la baisse ? </a:t>
            </a:r>
          </a:p>
          <a:p>
            <a:pPr lvl="2" defTabSz="457200">
              <a:spcBef>
                <a:spcPts val="1000"/>
              </a:spcBef>
              <a:buClr>
                <a:srgbClr val="6ABFAC"/>
              </a:buClr>
              <a:buSzPct val="80000"/>
            </a:pPr>
            <a:endParaRPr lang="fr-FR" sz="2000" dirty="0">
              <a:solidFill>
                <a:srgbClr val="363636">
                  <a:lumMod val="75000"/>
                  <a:lumOff val="25000"/>
                </a:srgbClr>
              </a:solidFill>
            </a:endParaRPr>
          </a:p>
          <a:p>
            <a:pPr lvl="2" defTabSz="457200">
              <a:spcBef>
                <a:spcPts val="1000"/>
              </a:spcBef>
              <a:buClr>
                <a:srgbClr val="6ABFAC"/>
              </a:buClr>
              <a:buSzPct val="80000"/>
            </a:pPr>
            <a:r>
              <a:rPr lang="fr-FR" sz="2000" dirty="0">
                <a:solidFill>
                  <a:srgbClr val="363636">
                    <a:lumMod val="75000"/>
                    <a:lumOff val="25000"/>
                  </a:srgbClr>
                </a:solidFill>
              </a:rPr>
              <a:t>L’idée est d’étudier :</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Leur nombre</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La taille de leurs entreprises sur le marché</a:t>
            </a:r>
          </a:p>
          <a:p>
            <a:pPr marL="1257300" lvl="2" indent="-342900" defTabSz="457200">
              <a:spcBef>
                <a:spcPts val="1000"/>
              </a:spcBef>
              <a:buClr>
                <a:srgbClr val="6ABFAC"/>
              </a:buClr>
              <a:buSzPct val="80000"/>
              <a:buFont typeface="Wingdings 3" charset="2"/>
              <a:buChar char=""/>
            </a:pPr>
            <a:r>
              <a:rPr lang="fr-FR" sz="2000" dirty="0">
                <a:solidFill>
                  <a:srgbClr val="363636">
                    <a:lumMod val="75000"/>
                    <a:lumOff val="25000"/>
                  </a:srgbClr>
                </a:solidFill>
              </a:rPr>
              <a:t>Est-ce qu’ils sont unis ou pas (niveau de concentration) …</a:t>
            </a:r>
            <a:endParaRPr lang="fr-FR" sz="2000" b="1" dirty="0">
              <a:solidFill>
                <a:srgbClr val="363636">
                  <a:lumMod val="75000"/>
                  <a:lumOff val="25000"/>
                </a:srgbClr>
              </a:solidFill>
            </a:endParaRPr>
          </a:p>
        </p:txBody>
      </p:sp>
    </p:spTree>
    <p:extLst>
      <p:ext uri="{BB962C8B-B14F-4D97-AF65-F5344CB8AC3E}">
        <p14:creationId xmlns:p14="http://schemas.microsoft.com/office/powerpoint/2010/main" val="4192969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77C4DF36-0BFB-4284-89FD-07190423F81F}"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48</a:t>
            </a:fld>
            <a:endParaRPr lang="en-US" dirty="0">
              <a:solidFill>
                <a:srgbClr val="6ABFAC"/>
              </a:solidFill>
            </a:endParaRPr>
          </a:p>
        </p:txBody>
      </p:sp>
      <p:sp>
        <p:nvSpPr>
          <p:cNvPr id="2" name="Rectangle 1"/>
          <p:cNvSpPr/>
          <p:nvPr/>
        </p:nvSpPr>
        <p:spPr>
          <a:xfrm>
            <a:off x="-360647" y="1235841"/>
            <a:ext cx="9634649" cy="4555093"/>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L’analyse des éléments internes implique l’étude des forces et faiblesses de l’entreprise. Une force constitue une action qui procure un avantage concurrentiel à l’entreprise, par contre, une faiblesse est une action qui risque de désavantager l’entreprise. </a:t>
            </a:r>
            <a:endParaRPr lang="fr-FR" sz="2000" dirty="0">
              <a:solidFill>
                <a:schemeClr val="bg2">
                  <a:lumMod val="50000"/>
                </a:schemeClr>
              </a:solidFill>
            </a:endParaRPr>
          </a:p>
          <a:p>
            <a:pPr lvl="2" defTabSz="457200">
              <a:spcBef>
                <a:spcPts val="1000"/>
              </a:spcBef>
              <a:buClr>
                <a:srgbClr val="6ABFAC"/>
              </a:buClr>
              <a:buSzPct val="80000"/>
            </a:pPr>
            <a:endParaRPr lang="fr-FR" sz="20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000" dirty="0">
                <a:solidFill>
                  <a:schemeClr val="accent5">
                    <a:lumMod val="50000"/>
                  </a:schemeClr>
                </a:solidFill>
              </a:rPr>
              <a:t>Il s’agit d’étudier les forces et les faiblesses pour chacune des fonctions de l’entreprise (commerciale, production…). </a:t>
            </a:r>
          </a:p>
          <a:p>
            <a:pPr marL="1714500" lvl="3" indent="-342900" defTabSz="457200">
              <a:spcBef>
                <a:spcPts val="1000"/>
              </a:spcBef>
              <a:buClr>
                <a:srgbClr val="6ABFAC"/>
              </a:buClr>
              <a:buSzPct val="80000"/>
              <a:buFont typeface="Wingdings 3" charset="2"/>
              <a:buChar char=""/>
            </a:pPr>
            <a:r>
              <a:rPr lang="fr-FR" sz="2000" dirty="0">
                <a:solidFill>
                  <a:schemeClr val="accent5">
                    <a:lumMod val="50000"/>
                  </a:schemeClr>
                </a:solidFill>
              </a:rPr>
              <a:t>Une équipe de gestion efficace peut constituer une force pour l’entreprise, </a:t>
            </a:r>
          </a:p>
          <a:p>
            <a:pPr marL="1714500" lvl="3" indent="-342900" defTabSz="457200">
              <a:spcBef>
                <a:spcPts val="1000"/>
              </a:spcBef>
              <a:buClr>
                <a:srgbClr val="6ABFAC"/>
              </a:buClr>
              <a:buSzPct val="80000"/>
              <a:buFont typeface="Wingdings 3" charset="2"/>
              <a:buChar char=""/>
            </a:pPr>
            <a:r>
              <a:rPr lang="fr-FR" sz="2000" dirty="0">
                <a:solidFill>
                  <a:schemeClr val="accent5">
                    <a:lumMod val="50000"/>
                  </a:schemeClr>
                </a:solidFill>
              </a:rPr>
              <a:t>Un taux d’absentéisme élevé peut constituer une faiblesse… </a:t>
            </a:r>
          </a:p>
          <a:p>
            <a:pPr marL="1257300" lvl="2" indent="-342900" defTabSz="457200">
              <a:spcBef>
                <a:spcPts val="1000"/>
              </a:spcBef>
              <a:buClr>
                <a:srgbClr val="6ABFAC"/>
              </a:buClr>
              <a:buSzPct val="80000"/>
              <a:buFont typeface="Wingdings 3" charset="2"/>
              <a:buChar char=""/>
            </a:pPr>
            <a:endParaRPr lang="fr-FR" sz="2000" dirty="0">
              <a:solidFill>
                <a:srgbClr val="363636">
                  <a:lumMod val="75000"/>
                  <a:lumOff val="25000"/>
                </a:srgbClr>
              </a:solidFill>
            </a:endParaRPr>
          </a:p>
          <a:p>
            <a:pPr lvl="2" defTabSz="457200">
              <a:spcBef>
                <a:spcPts val="1000"/>
              </a:spcBef>
              <a:buClr>
                <a:srgbClr val="6ABFAC"/>
              </a:buClr>
              <a:buSzPct val="80000"/>
            </a:pPr>
            <a:endParaRPr lang="fr-FR" sz="2000" b="1" dirty="0">
              <a:solidFill>
                <a:srgbClr val="363636">
                  <a:lumMod val="75000"/>
                  <a:lumOff val="25000"/>
                </a:srgbClr>
              </a:solidFill>
            </a:endParaRPr>
          </a:p>
        </p:txBody>
      </p:sp>
      <p:sp>
        <p:nvSpPr>
          <p:cNvPr id="7" name="Titre 1"/>
          <p:cNvSpPr txBox="1">
            <a:spLocks/>
          </p:cNvSpPr>
          <p:nvPr/>
        </p:nvSpPr>
        <p:spPr>
          <a:xfrm>
            <a:off x="393450" y="407469"/>
            <a:ext cx="888055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LE DIAGNOSTIC INTERNE DE L’ENTREPRISE</a:t>
            </a:r>
          </a:p>
        </p:txBody>
      </p:sp>
    </p:spTree>
    <p:extLst>
      <p:ext uri="{BB962C8B-B14F-4D97-AF65-F5344CB8AC3E}">
        <p14:creationId xmlns:p14="http://schemas.microsoft.com/office/powerpoint/2010/main" val="2697143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52206" y="455596"/>
            <a:ext cx="8596668" cy="1320800"/>
          </a:xfrm>
        </p:spPr>
        <p:txBody>
          <a:bodyPr/>
          <a:lstStyle/>
          <a:p>
            <a:r>
              <a:rPr lang="fr-FR" dirty="0"/>
              <a:t>LES STRATEGIES DE L’ENTREPRISE</a:t>
            </a:r>
          </a:p>
        </p:txBody>
      </p:sp>
      <p:sp>
        <p:nvSpPr>
          <p:cNvPr id="3" name="Espace réservé de la date 2"/>
          <p:cNvSpPr>
            <a:spLocks noGrp="1"/>
          </p:cNvSpPr>
          <p:nvPr>
            <p:ph type="dt" sz="half" idx="10"/>
          </p:nvPr>
        </p:nvSpPr>
        <p:spPr/>
        <p:txBody>
          <a:bodyPr/>
          <a:lstStyle/>
          <a:p>
            <a:fld id="{68A8C8AD-C151-47FF-9DA4-1DCA5A2F3D73}"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49</a:t>
            </a:fld>
            <a:endParaRPr lang="en-US" dirty="0">
              <a:solidFill>
                <a:srgbClr val="6ABFAC"/>
              </a:solidFill>
            </a:endParaRPr>
          </a:p>
        </p:txBody>
      </p:sp>
      <p:sp>
        <p:nvSpPr>
          <p:cNvPr id="6" name="Rectangle 5"/>
          <p:cNvSpPr/>
          <p:nvPr/>
        </p:nvSpPr>
        <p:spPr>
          <a:xfrm>
            <a:off x="-360647" y="1235841"/>
            <a:ext cx="9634649" cy="4113947"/>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400" dirty="0">
                <a:solidFill>
                  <a:schemeClr val="accent5">
                    <a:lumMod val="50000"/>
                  </a:schemeClr>
                </a:solidFill>
              </a:rPr>
              <a:t>La stratégie permet de définir </a:t>
            </a:r>
            <a:r>
              <a:rPr lang="fr-FR" sz="2400" b="1" dirty="0">
                <a:solidFill>
                  <a:schemeClr val="accent5">
                    <a:lumMod val="50000"/>
                  </a:schemeClr>
                </a:solidFill>
              </a:rPr>
              <a:t>les orientations à long terme </a:t>
            </a:r>
            <a:r>
              <a:rPr lang="fr-FR" sz="2400" dirty="0">
                <a:solidFill>
                  <a:schemeClr val="accent5">
                    <a:lumMod val="50000"/>
                  </a:schemeClr>
                </a:solidFill>
              </a:rPr>
              <a:t>de l’entreprise. Elaborer la stratégie consiste à </a:t>
            </a:r>
            <a:r>
              <a:rPr lang="fr-FR" sz="2400" b="1" dirty="0">
                <a:solidFill>
                  <a:schemeClr val="accent5">
                    <a:lumMod val="50000"/>
                  </a:schemeClr>
                </a:solidFill>
              </a:rPr>
              <a:t>choisir les domaines d’activités </a:t>
            </a:r>
            <a:r>
              <a:rPr lang="fr-FR" sz="2400" dirty="0">
                <a:solidFill>
                  <a:schemeClr val="accent5">
                    <a:lumMod val="50000"/>
                  </a:schemeClr>
                </a:solidFill>
              </a:rPr>
              <a:t>dans lesquels l’entreprise compte être présente. </a:t>
            </a:r>
          </a:p>
          <a:p>
            <a:pPr lvl="2" algn="just" defTabSz="457200">
              <a:spcBef>
                <a:spcPts val="1000"/>
              </a:spcBef>
              <a:buClr>
                <a:srgbClr val="6ABFAC"/>
              </a:buClr>
              <a:buSzPct val="80000"/>
            </a:pPr>
            <a:endParaRPr lang="fr-FR" sz="2000" dirty="0">
              <a:solidFill>
                <a:srgbClr val="363636">
                  <a:lumMod val="75000"/>
                  <a:lumOff val="25000"/>
                </a:srgbClr>
              </a:solidFill>
            </a:endParaRPr>
          </a:p>
          <a:p>
            <a:pPr marL="1257300" lvl="2" indent="-342900" defTabSz="457200">
              <a:spcBef>
                <a:spcPts val="1000"/>
              </a:spcBef>
              <a:buClr>
                <a:srgbClr val="6ABFAC"/>
              </a:buClr>
              <a:buSzPct val="80000"/>
              <a:buFont typeface="Wingdings 3" charset="2"/>
              <a:buChar char=""/>
            </a:pPr>
            <a:r>
              <a:rPr lang="fr-FR" sz="2400" dirty="0">
                <a:solidFill>
                  <a:schemeClr val="accent5">
                    <a:lumMod val="50000"/>
                  </a:schemeClr>
                </a:solidFill>
              </a:rPr>
              <a:t>Toutes les prévisions de l’entreprise qui concernent </a:t>
            </a:r>
            <a:r>
              <a:rPr lang="fr-FR" sz="2400" b="1" dirty="0">
                <a:solidFill>
                  <a:schemeClr val="accent5">
                    <a:lumMod val="50000"/>
                  </a:schemeClr>
                </a:solidFill>
              </a:rPr>
              <a:t>ses rapports avec son environnement </a:t>
            </a:r>
            <a:r>
              <a:rPr lang="fr-FR" sz="2400" dirty="0">
                <a:solidFill>
                  <a:schemeClr val="accent5">
                    <a:lumMod val="50000"/>
                  </a:schemeClr>
                </a:solidFill>
              </a:rPr>
              <a:t>sont qualifiées de stratégiques.</a:t>
            </a:r>
          </a:p>
          <a:p>
            <a:pPr marL="1257300" lvl="2" indent="-342900"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lvl="2" defTabSz="457200">
              <a:spcBef>
                <a:spcPts val="1000"/>
              </a:spcBef>
              <a:buClr>
                <a:srgbClr val="6ABFAC"/>
              </a:buClr>
              <a:buSzPct val="80000"/>
            </a:pPr>
            <a:endParaRPr lang="fr-FR" sz="2000" b="1" dirty="0">
              <a:solidFill>
                <a:srgbClr val="363636">
                  <a:lumMod val="75000"/>
                  <a:lumOff val="25000"/>
                </a:srgbClr>
              </a:solidFill>
            </a:endParaRPr>
          </a:p>
        </p:txBody>
      </p:sp>
    </p:spTree>
    <p:extLst>
      <p:ext uri="{BB962C8B-B14F-4D97-AF65-F5344CB8AC3E}">
        <p14:creationId xmlns:p14="http://schemas.microsoft.com/office/powerpoint/2010/main" val="231381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651CED14-11C5-41AE-80B5-D1C291BA679E}"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5</a:t>
            </a:fld>
            <a:endParaRPr lang="en-US" dirty="0">
              <a:solidFill>
                <a:srgbClr val="6ABFAC"/>
              </a:solidFill>
            </a:endParaRPr>
          </a:p>
        </p:txBody>
      </p:sp>
      <p:sp>
        <p:nvSpPr>
          <p:cNvPr id="6" name="Titre 1"/>
          <p:cNvSpPr>
            <a:spLocks noGrp="1"/>
          </p:cNvSpPr>
          <p:nvPr>
            <p:ph type="title"/>
          </p:nvPr>
        </p:nvSpPr>
        <p:spPr>
          <a:xfrm>
            <a:off x="847518" y="40613"/>
            <a:ext cx="8596668" cy="1320800"/>
          </a:xfrm>
        </p:spPr>
        <p:txBody>
          <a:bodyPr/>
          <a:lstStyle/>
          <a:p>
            <a:r>
              <a:rPr lang="fr-FR" dirty="0"/>
              <a:t>Les Objectifs et les Plans</a:t>
            </a:r>
          </a:p>
        </p:txBody>
      </p:sp>
      <p:grpSp>
        <p:nvGrpSpPr>
          <p:cNvPr id="23" name="Groupe 22"/>
          <p:cNvGrpSpPr/>
          <p:nvPr/>
        </p:nvGrpSpPr>
        <p:grpSpPr>
          <a:xfrm>
            <a:off x="310805" y="1889532"/>
            <a:ext cx="9133381" cy="3623711"/>
            <a:chOff x="847518" y="1773237"/>
            <a:chExt cx="8783500" cy="2487764"/>
          </a:xfrm>
        </p:grpSpPr>
        <p:sp>
          <p:nvSpPr>
            <p:cNvPr id="15" name="Text Box 37"/>
            <p:cNvSpPr txBox="1">
              <a:spLocks noChangeArrowheads="1"/>
            </p:cNvSpPr>
            <p:nvPr/>
          </p:nvSpPr>
          <p:spPr bwMode="auto">
            <a:xfrm>
              <a:off x="4984266" y="1773237"/>
              <a:ext cx="1057275" cy="3143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fr-FR" sz="2000" dirty="0">
                  <a:effectLst/>
                  <a:latin typeface="Tempus Sans ITC" panose="04020404030D07020202" pitchFamily="82" charset="0"/>
                  <a:ea typeface="Times New Roman" panose="02020603050405020304" pitchFamily="18" charset="0"/>
                </a:rPr>
                <a:t>Mission</a:t>
              </a:r>
            </a:p>
          </p:txBody>
        </p:sp>
        <p:cxnSp>
          <p:nvCxnSpPr>
            <p:cNvPr id="16" name="AutoShape 38"/>
            <p:cNvCxnSpPr>
              <a:cxnSpLocks noChangeShapeType="1"/>
            </p:cNvCxnSpPr>
            <p:nvPr/>
          </p:nvCxnSpPr>
          <p:spPr bwMode="auto">
            <a:xfrm flipH="1">
              <a:off x="4546116" y="1963737"/>
              <a:ext cx="438150" cy="2190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 name="AutoShape 39"/>
            <p:cNvCxnSpPr>
              <a:cxnSpLocks noChangeShapeType="1"/>
            </p:cNvCxnSpPr>
            <p:nvPr/>
          </p:nvCxnSpPr>
          <p:spPr bwMode="auto">
            <a:xfrm>
              <a:off x="6041541" y="1963737"/>
              <a:ext cx="590550" cy="2190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Text Box 35"/>
            <p:cNvSpPr txBox="1">
              <a:spLocks noChangeArrowheads="1"/>
            </p:cNvSpPr>
            <p:nvPr/>
          </p:nvSpPr>
          <p:spPr bwMode="auto">
            <a:xfrm>
              <a:off x="6632091" y="2209598"/>
              <a:ext cx="2112918" cy="62988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fr-FR" b="1" dirty="0">
                  <a:effectLst/>
                  <a:latin typeface="Tempus Sans ITC" panose="04020404030D07020202" pitchFamily="82" charset="0"/>
                  <a:ea typeface="Times New Roman" panose="02020603050405020304" pitchFamily="18" charset="0"/>
                </a:rPr>
                <a:t>De quelle manière allons-nous y parvenir ?</a:t>
              </a:r>
            </a:p>
          </p:txBody>
        </p:sp>
        <p:sp>
          <p:nvSpPr>
            <p:cNvPr id="19" name="Text Box 36"/>
            <p:cNvSpPr txBox="1">
              <a:spLocks noChangeArrowheads="1"/>
            </p:cNvSpPr>
            <p:nvPr/>
          </p:nvSpPr>
          <p:spPr bwMode="auto">
            <a:xfrm>
              <a:off x="3500231" y="2291177"/>
              <a:ext cx="1831905" cy="4667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fr-FR" b="1" dirty="0">
                  <a:effectLst/>
                  <a:latin typeface="Tempus Sans ITC" panose="04020404030D07020202" pitchFamily="82" charset="0"/>
                  <a:ea typeface="Times New Roman" panose="02020603050405020304" pitchFamily="18" charset="0"/>
                </a:rPr>
                <a:t>Qu’allons-nous accomplir ?</a:t>
              </a:r>
            </a:p>
          </p:txBody>
        </p:sp>
        <p:sp>
          <p:nvSpPr>
            <p:cNvPr id="20" name="Text Box 32"/>
            <p:cNvSpPr txBox="1">
              <a:spLocks noChangeArrowheads="1"/>
            </p:cNvSpPr>
            <p:nvPr/>
          </p:nvSpPr>
          <p:spPr bwMode="auto">
            <a:xfrm>
              <a:off x="847518" y="2911993"/>
              <a:ext cx="8783500" cy="54906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fr-FR" b="1" dirty="0">
                  <a:effectLst/>
                  <a:latin typeface="Tempus Sans ITC" panose="04020404030D07020202" pitchFamily="82" charset="0"/>
                  <a:ea typeface="Times New Roman" panose="02020603050405020304" pitchFamily="18" charset="0"/>
                </a:rPr>
                <a:t>Supérieur			Objectifs stratégiques		Plans stratégiques</a:t>
              </a:r>
            </a:p>
          </p:txBody>
        </p:sp>
        <p:sp>
          <p:nvSpPr>
            <p:cNvPr id="21" name="Text Box 33"/>
            <p:cNvSpPr txBox="1">
              <a:spLocks noChangeArrowheads="1"/>
            </p:cNvSpPr>
            <p:nvPr/>
          </p:nvSpPr>
          <p:spPr bwMode="auto">
            <a:xfrm>
              <a:off x="847518" y="3290079"/>
              <a:ext cx="8783500" cy="54906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fr-FR" b="1" dirty="0">
                  <a:effectLst/>
                  <a:latin typeface="Tempus Sans ITC" panose="04020404030D07020202" pitchFamily="82" charset="0"/>
                  <a:ea typeface="Times New Roman" panose="02020603050405020304" pitchFamily="18" charset="0"/>
                </a:rPr>
                <a:t>Intermédiaire		Objectifs tactiques			Plans tactiques</a:t>
              </a:r>
            </a:p>
          </p:txBody>
        </p:sp>
        <p:sp>
          <p:nvSpPr>
            <p:cNvPr id="22" name="Text Box 34"/>
            <p:cNvSpPr txBox="1">
              <a:spLocks noChangeArrowheads="1"/>
            </p:cNvSpPr>
            <p:nvPr/>
          </p:nvSpPr>
          <p:spPr bwMode="auto">
            <a:xfrm>
              <a:off x="847518" y="3711934"/>
              <a:ext cx="8783500" cy="54906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fr-FR" b="1" dirty="0">
                  <a:effectLst/>
                  <a:latin typeface="Tempus Sans ITC" panose="04020404030D07020202" pitchFamily="82" charset="0"/>
                  <a:ea typeface="Times New Roman" panose="02020603050405020304" pitchFamily="18" charset="0"/>
                </a:rPr>
                <a:t>Inférieur			Objectifs  opérationnels		 Plans opérationnels</a:t>
              </a:r>
            </a:p>
          </p:txBody>
        </p:sp>
      </p:grpSp>
      <p:sp>
        <p:nvSpPr>
          <p:cNvPr id="27" name="Organigramme : Processus 26"/>
          <p:cNvSpPr/>
          <p:nvPr/>
        </p:nvSpPr>
        <p:spPr>
          <a:xfrm>
            <a:off x="4286806" y="904759"/>
            <a:ext cx="1718092" cy="68110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6"/>
                </a:solidFill>
              </a:rPr>
              <a:t>LA VISION</a:t>
            </a:r>
          </a:p>
        </p:txBody>
      </p:sp>
    </p:spTree>
    <p:extLst>
      <p:ext uri="{BB962C8B-B14F-4D97-AF65-F5344CB8AC3E}">
        <p14:creationId xmlns:p14="http://schemas.microsoft.com/office/powerpoint/2010/main" val="3039932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ELABORER UNE STRATEGIE</a:t>
            </a:r>
          </a:p>
        </p:txBody>
      </p:sp>
      <p:sp>
        <p:nvSpPr>
          <p:cNvPr id="3" name="Espace réservé de la date 2"/>
          <p:cNvSpPr>
            <a:spLocks noGrp="1"/>
          </p:cNvSpPr>
          <p:nvPr>
            <p:ph type="dt" sz="half" idx="10"/>
          </p:nvPr>
        </p:nvSpPr>
        <p:spPr/>
        <p:txBody>
          <a:bodyPr/>
          <a:lstStyle/>
          <a:p>
            <a:fld id="{1D0B18E2-4F3A-4BE9-81F2-30E681C53A96}"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50</a:t>
            </a:fld>
            <a:endParaRPr lang="en-US" dirty="0">
              <a:solidFill>
                <a:srgbClr val="6ABFAC"/>
              </a:solidFill>
            </a:endParaRPr>
          </a:p>
        </p:txBody>
      </p:sp>
      <p:sp>
        <p:nvSpPr>
          <p:cNvPr id="6" name="Rectangle 5"/>
          <p:cNvSpPr/>
          <p:nvPr/>
        </p:nvSpPr>
        <p:spPr>
          <a:xfrm>
            <a:off x="-86627" y="1557963"/>
            <a:ext cx="9634649" cy="4811574"/>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Pour élaborer une stratégie, il faut répondre essentiellement à quatre questions : </a:t>
            </a:r>
            <a:endParaRPr lang="fr-FR" sz="2000" dirty="0">
              <a:solidFill>
                <a:schemeClr val="bg2">
                  <a:lumMod val="50000"/>
                </a:schemeClr>
              </a:solidFill>
            </a:endParaRPr>
          </a:p>
          <a:p>
            <a:pPr lvl="2" defTabSz="457200">
              <a:spcBef>
                <a:spcPts val="1000"/>
              </a:spcBef>
              <a:buClr>
                <a:srgbClr val="6ABFAC"/>
              </a:buClr>
              <a:buSzPct val="80000"/>
            </a:pPr>
            <a:endParaRPr lang="fr-FR" sz="2000" dirty="0">
              <a:solidFill>
                <a:srgbClr val="363636">
                  <a:lumMod val="75000"/>
                  <a:lumOff val="25000"/>
                </a:srgb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5">
                    <a:lumMod val="50000"/>
                  </a:schemeClr>
                </a:solidFill>
              </a:rPr>
              <a:t>Quelles sont les possibilités qui s’offrent à l’entreprise ? </a:t>
            </a:r>
            <a:r>
              <a:rPr lang="fr-FR" sz="2000" dirty="0">
                <a:solidFill>
                  <a:schemeClr val="accent1">
                    <a:lumMod val="75000"/>
                  </a:schemeClr>
                </a:solidFill>
              </a:rPr>
              <a:t>(Diagnostic Externe)</a:t>
            </a:r>
          </a:p>
          <a:p>
            <a:pPr lvl="3" defTabSz="457200">
              <a:spcBef>
                <a:spcPts val="1000"/>
              </a:spcBef>
              <a:buClr>
                <a:srgbClr val="6ABFAC"/>
              </a:buClr>
              <a:buSzPct val="80000"/>
            </a:pPr>
            <a:endParaRPr lang="fr-FR" sz="2000" dirty="0">
              <a:solidFill>
                <a:schemeClr val="accent5">
                  <a:lumMod val="50000"/>
                </a:scheme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5">
                    <a:lumMod val="50000"/>
                  </a:schemeClr>
                </a:solidFill>
              </a:rPr>
              <a:t>Que peut faire l’entreprise ? </a:t>
            </a:r>
            <a:r>
              <a:rPr lang="fr-FR" sz="2000" dirty="0">
                <a:solidFill>
                  <a:schemeClr val="accent1">
                    <a:lumMod val="75000"/>
                  </a:schemeClr>
                </a:solidFill>
              </a:rPr>
              <a:t>(Diagnostic interne)</a:t>
            </a:r>
          </a:p>
          <a:p>
            <a:pPr lvl="3" defTabSz="457200">
              <a:spcBef>
                <a:spcPts val="1000"/>
              </a:spcBef>
              <a:buClr>
                <a:srgbClr val="6ABFAC"/>
              </a:buClr>
              <a:buSzPct val="80000"/>
            </a:pPr>
            <a:endParaRPr lang="fr-FR" sz="2000" dirty="0">
              <a:solidFill>
                <a:schemeClr val="accent5">
                  <a:lumMod val="50000"/>
                </a:scheme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5">
                    <a:lumMod val="50000"/>
                  </a:schemeClr>
                </a:solidFill>
              </a:rPr>
              <a:t>Que veut faire l’entreprise ?                                                     </a:t>
            </a:r>
            <a:r>
              <a:rPr lang="fr-FR" sz="2000" dirty="0">
                <a:solidFill>
                  <a:schemeClr val="accent1">
                    <a:lumMod val="75000"/>
                  </a:schemeClr>
                </a:solidFill>
              </a:rPr>
              <a:t>(Fixation de la mission et des objectifs globaux)</a:t>
            </a:r>
          </a:p>
          <a:p>
            <a:pPr marL="1257300" lvl="2" indent="-342900" defTabSz="457200">
              <a:spcBef>
                <a:spcPts val="1000"/>
              </a:spcBef>
              <a:buClr>
                <a:srgbClr val="6ABFAC"/>
              </a:buClr>
              <a:buSzPct val="80000"/>
              <a:buFont typeface="Wingdings 3" charset="2"/>
              <a:buChar char=""/>
            </a:pPr>
            <a:endParaRPr lang="fr-FR" sz="2000" dirty="0">
              <a:solidFill>
                <a:srgbClr val="363636">
                  <a:lumMod val="75000"/>
                  <a:lumOff val="25000"/>
                </a:srgbClr>
              </a:solidFill>
            </a:endParaRPr>
          </a:p>
          <a:p>
            <a:pPr lvl="2" defTabSz="457200">
              <a:spcBef>
                <a:spcPts val="1000"/>
              </a:spcBef>
              <a:buClr>
                <a:srgbClr val="6ABFAC"/>
              </a:buClr>
              <a:buSzPct val="80000"/>
            </a:pPr>
            <a:endParaRPr lang="fr-FR" sz="2000" b="1" dirty="0">
              <a:solidFill>
                <a:srgbClr val="363636">
                  <a:lumMod val="75000"/>
                  <a:lumOff val="25000"/>
                </a:srgbClr>
              </a:solidFill>
            </a:endParaRPr>
          </a:p>
        </p:txBody>
      </p:sp>
    </p:spTree>
    <p:extLst>
      <p:ext uri="{BB962C8B-B14F-4D97-AF65-F5344CB8AC3E}">
        <p14:creationId xmlns:p14="http://schemas.microsoft.com/office/powerpoint/2010/main" val="2340177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D045B93D-BE73-43F1-8CAF-341028DE863D}"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51</a:t>
            </a:fld>
            <a:endParaRPr lang="en-US" dirty="0">
              <a:solidFill>
                <a:srgbClr val="6ABFAC"/>
              </a:solidFill>
            </a:endParaRPr>
          </a:p>
        </p:txBody>
      </p:sp>
      <p:sp>
        <p:nvSpPr>
          <p:cNvPr id="8" name="Titre 1"/>
          <p:cNvSpPr>
            <a:spLocks noGrp="1"/>
          </p:cNvSpPr>
          <p:nvPr>
            <p:ph type="title"/>
          </p:nvPr>
        </p:nvSpPr>
        <p:spPr>
          <a:xfrm>
            <a:off x="677334" y="609600"/>
            <a:ext cx="8596668" cy="1320800"/>
          </a:xfrm>
        </p:spPr>
        <p:txBody>
          <a:bodyPr/>
          <a:lstStyle/>
          <a:p>
            <a:r>
              <a:rPr lang="fr-FR" dirty="0"/>
              <a:t>COMMENT ELABORER UNE STRATEGIE</a:t>
            </a:r>
          </a:p>
        </p:txBody>
      </p:sp>
      <p:sp>
        <p:nvSpPr>
          <p:cNvPr id="9" name="Rectangle 8"/>
          <p:cNvSpPr/>
          <p:nvPr/>
        </p:nvSpPr>
        <p:spPr>
          <a:xfrm>
            <a:off x="-86627" y="1557963"/>
            <a:ext cx="9634649" cy="3888244"/>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L’élaboration d’une stratégie repose sur trois éléments : </a:t>
            </a:r>
            <a:endParaRPr lang="fr-FR" sz="2000" dirty="0">
              <a:solidFill>
                <a:schemeClr val="bg2">
                  <a:lumMod val="50000"/>
                </a:schemeClr>
              </a:solidFill>
            </a:endParaRPr>
          </a:p>
          <a:p>
            <a:pPr lvl="2" defTabSz="457200">
              <a:spcBef>
                <a:spcPts val="1000"/>
              </a:spcBef>
              <a:buClr>
                <a:srgbClr val="6ABFAC"/>
              </a:buClr>
              <a:buSzPct val="80000"/>
            </a:pPr>
            <a:endParaRPr lang="fr-FR" sz="2000" dirty="0">
              <a:solidFill>
                <a:srgbClr val="363636">
                  <a:lumMod val="75000"/>
                  <a:lumOff val="25000"/>
                </a:srgb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5">
                    <a:lumMod val="50000"/>
                  </a:schemeClr>
                </a:solidFill>
              </a:rPr>
              <a:t>L’environnement,</a:t>
            </a:r>
            <a:endParaRPr lang="fr-FR" sz="2000" dirty="0">
              <a:solidFill>
                <a:schemeClr val="accent1">
                  <a:lumMod val="75000"/>
                </a:schemeClr>
              </a:solidFill>
            </a:endParaRPr>
          </a:p>
          <a:p>
            <a:pPr lvl="3" defTabSz="457200">
              <a:spcBef>
                <a:spcPts val="1000"/>
              </a:spcBef>
              <a:buClr>
                <a:srgbClr val="6ABFAC"/>
              </a:buClr>
              <a:buSzPct val="80000"/>
            </a:pPr>
            <a:endParaRPr lang="fr-FR" sz="2000" dirty="0">
              <a:solidFill>
                <a:schemeClr val="accent5">
                  <a:lumMod val="50000"/>
                </a:scheme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5">
                    <a:lumMod val="50000"/>
                  </a:schemeClr>
                </a:solidFill>
              </a:rPr>
              <a:t>L’activité et</a:t>
            </a:r>
            <a:endParaRPr lang="fr-FR" sz="2000" dirty="0">
              <a:solidFill>
                <a:schemeClr val="accent1">
                  <a:lumMod val="75000"/>
                </a:schemeClr>
              </a:solidFill>
            </a:endParaRPr>
          </a:p>
          <a:p>
            <a:pPr lvl="3" defTabSz="457200">
              <a:spcBef>
                <a:spcPts val="1000"/>
              </a:spcBef>
              <a:buClr>
                <a:srgbClr val="6ABFAC"/>
              </a:buClr>
              <a:buSzPct val="80000"/>
            </a:pPr>
            <a:endParaRPr lang="fr-FR" sz="2000" dirty="0">
              <a:solidFill>
                <a:schemeClr val="accent5">
                  <a:lumMod val="50000"/>
                </a:scheme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5">
                    <a:lumMod val="50000"/>
                  </a:schemeClr>
                </a:solidFill>
              </a:rPr>
              <a:t>Les préférences des dirigeants </a:t>
            </a:r>
            <a:endParaRPr lang="fr-FR" sz="2000" dirty="0">
              <a:solidFill>
                <a:schemeClr val="accent1">
                  <a:lumMod val="75000"/>
                </a:schemeClr>
              </a:solidFill>
            </a:endParaRPr>
          </a:p>
          <a:p>
            <a:pPr marL="1257300" lvl="2" indent="-342900" defTabSz="457200">
              <a:spcBef>
                <a:spcPts val="1000"/>
              </a:spcBef>
              <a:buClr>
                <a:srgbClr val="6ABFAC"/>
              </a:buClr>
              <a:buSzPct val="80000"/>
              <a:buFont typeface="Wingdings 3" charset="2"/>
              <a:buChar char=""/>
            </a:pPr>
            <a:endParaRPr lang="fr-FR" sz="2000" dirty="0">
              <a:solidFill>
                <a:srgbClr val="363636">
                  <a:lumMod val="75000"/>
                  <a:lumOff val="25000"/>
                </a:srgbClr>
              </a:solidFill>
            </a:endParaRPr>
          </a:p>
          <a:p>
            <a:pPr lvl="2" defTabSz="457200">
              <a:spcBef>
                <a:spcPts val="1000"/>
              </a:spcBef>
              <a:buClr>
                <a:srgbClr val="6ABFAC"/>
              </a:buClr>
              <a:buSzPct val="80000"/>
            </a:pPr>
            <a:endParaRPr lang="fr-FR" sz="2000" b="1" dirty="0">
              <a:solidFill>
                <a:srgbClr val="363636">
                  <a:lumMod val="75000"/>
                  <a:lumOff val="25000"/>
                </a:srgbClr>
              </a:solidFill>
            </a:endParaRPr>
          </a:p>
        </p:txBody>
      </p:sp>
    </p:spTree>
    <p:extLst>
      <p:ext uri="{BB962C8B-B14F-4D97-AF65-F5344CB8AC3E}">
        <p14:creationId xmlns:p14="http://schemas.microsoft.com/office/powerpoint/2010/main" val="4080390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TYPES DE STRATEGIES</a:t>
            </a:r>
          </a:p>
        </p:txBody>
      </p:sp>
      <p:sp>
        <p:nvSpPr>
          <p:cNvPr id="3" name="Espace réservé de la date 2"/>
          <p:cNvSpPr>
            <a:spLocks noGrp="1"/>
          </p:cNvSpPr>
          <p:nvPr>
            <p:ph type="dt" sz="half" idx="10"/>
          </p:nvPr>
        </p:nvSpPr>
        <p:spPr/>
        <p:txBody>
          <a:bodyPr/>
          <a:lstStyle/>
          <a:p>
            <a:fld id="{27E38024-B9E2-4981-8D16-BFA119CA5097}"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52</a:t>
            </a:fld>
            <a:endParaRPr lang="en-US" dirty="0">
              <a:solidFill>
                <a:srgbClr val="6ABFAC"/>
              </a:solidFill>
            </a:endParaRPr>
          </a:p>
        </p:txBody>
      </p:sp>
      <p:sp>
        <p:nvSpPr>
          <p:cNvPr id="6" name="Rectangle 5"/>
          <p:cNvSpPr/>
          <p:nvPr/>
        </p:nvSpPr>
        <p:spPr>
          <a:xfrm>
            <a:off x="-86627" y="1557963"/>
            <a:ext cx="9634649" cy="4811574"/>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Une fois l’environnement, avec ses opportunités et ses menaces, analysé et une fois les forces et les faiblesses propre au projet sont déterminées, une stratégie doit être élaborée afin de permettre d’obtenir un avantage par rapport à la concurrence.</a:t>
            </a:r>
          </a:p>
          <a:p>
            <a:pPr marL="1257300" lvl="2" indent="-342900" algn="just"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Les stratégies sont regroupées en deux grandes catégories : </a:t>
            </a:r>
            <a:endParaRPr lang="fr-FR" sz="2000" dirty="0">
              <a:solidFill>
                <a:schemeClr val="bg2">
                  <a:lumMod val="50000"/>
                </a:schemeClr>
              </a:solidFill>
            </a:endParaRPr>
          </a:p>
          <a:p>
            <a:pPr lvl="2" defTabSz="457200">
              <a:spcBef>
                <a:spcPts val="1000"/>
              </a:spcBef>
              <a:buClr>
                <a:srgbClr val="6ABFAC"/>
              </a:buClr>
              <a:buSzPct val="80000"/>
            </a:pPr>
            <a:endParaRPr lang="fr-FR" sz="2000" dirty="0">
              <a:solidFill>
                <a:srgbClr val="363636">
                  <a:lumMod val="75000"/>
                  <a:lumOff val="25000"/>
                </a:srgb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1">
                    <a:lumMod val="75000"/>
                  </a:schemeClr>
                </a:solidFill>
              </a:rPr>
              <a:t>Les stratégies concurrentielles ou « Business » stratégie. </a:t>
            </a:r>
          </a:p>
          <a:p>
            <a:pPr lvl="3" defTabSz="457200">
              <a:spcBef>
                <a:spcPts val="1000"/>
              </a:spcBef>
              <a:buClr>
                <a:srgbClr val="6ABFAC"/>
              </a:buClr>
              <a:buSzPct val="80000"/>
            </a:pPr>
            <a:endParaRPr lang="fr-FR" sz="2000" dirty="0">
              <a:solidFill>
                <a:schemeClr val="accent5">
                  <a:lumMod val="50000"/>
                </a:scheme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1">
                    <a:lumMod val="75000"/>
                  </a:schemeClr>
                </a:solidFill>
              </a:rPr>
              <a:t>Les stratégies de groupe ou « </a:t>
            </a:r>
            <a:r>
              <a:rPr lang="fr-FR" sz="2000" dirty="0" err="1">
                <a:solidFill>
                  <a:schemeClr val="accent1">
                    <a:lumMod val="75000"/>
                  </a:schemeClr>
                </a:solidFill>
              </a:rPr>
              <a:t>corporate</a:t>
            </a:r>
            <a:r>
              <a:rPr lang="fr-FR" sz="2000" dirty="0">
                <a:solidFill>
                  <a:schemeClr val="accent1">
                    <a:lumMod val="75000"/>
                  </a:schemeClr>
                </a:solidFill>
              </a:rPr>
              <a:t> »</a:t>
            </a:r>
          </a:p>
          <a:p>
            <a:pPr marL="1257300" lvl="2" indent="-342900" defTabSz="457200">
              <a:spcBef>
                <a:spcPts val="1000"/>
              </a:spcBef>
              <a:buClr>
                <a:srgbClr val="6ABFAC"/>
              </a:buClr>
              <a:buSzPct val="80000"/>
              <a:buFont typeface="Wingdings 3" charset="2"/>
              <a:buChar char=""/>
            </a:pPr>
            <a:endParaRPr lang="fr-FR" sz="2000" dirty="0">
              <a:solidFill>
                <a:srgbClr val="363636">
                  <a:lumMod val="75000"/>
                  <a:lumOff val="25000"/>
                </a:srgbClr>
              </a:solidFill>
            </a:endParaRPr>
          </a:p>
          <a:p>
            <a:pPr lvl="2" defTabSz="457200">
              <a:spcBef>
                <a:spcPts val="1000"/>
              </a:spcBef>
              <a:buClr>
                <a:srgbClr val="6ABFAC"/>
              </a:buClr>
              <a:buSzPct val="80000"/>
            </a:pPr>
            <a:endParaRPr lang="fr-FR" sz="2000" b="1" dirty="0">
              <a:solidFill>
                <a:srgbClr val="363636">
                  <a:lumMod val="75000"/>
                  <a:lumOff val="25000"/>
                </a:srgbClr>
              </a:solidFill>
            </a:endParaRPr>
          </a:p>
        </p:txBody>
      </p:sp>
    </p:spTree>
    <p:extLst>
      <p:ext uri="{BB962C8B-B14F-4D97-AF65-F5344CB8AC3E}">
        <p14:creationId xmlns:p14="http://schemas.microsoft.com/office/powerpoint/2010/main" val="1043692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4080" y="349718"/>
            <a:ext cx="8596668" cy="1320800"/>
          </a:xfrm>
        </p:spPr>
        <p:txBody>
          <a:bodyPr/>
          <a:lstStyle/>
          <a:p>
            <a:r>
              <a:rPr lang="fr-FR" cap="all" dirty="0"/>
              <a:t>Les Stratégies Concurrentielles ou « Business » Stratégies</a:t>
            </a:r>
          </a:p>
        </p:txBody>
      </p:sp>
      <p:sp>
        <p:nvSpPr>
          <p:cNvPr id="3" name="Espace réservé de la date 2"/>
          <p:cNvSpPr>
            <a:spLocks noGrp="1"/>
          </p:cNvSpPr>
          <p:nvPr>
            <p:ph type="dt" sz="half" idx="10"/>
          </p:nvPr>
        </p:nvSpPr>
        <p:spPr/>
        <p:txBody>
          <a:bodyPr/>
          <a:lstStyle/>
          <a:p>
            <a:fld id="{10750C16-6B9F-4020-AAD9-993E46FBBCCC}"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53</a:t>
            </a:fld>
            <a:endParaRPr lang="en-US" dirty="0">
              <a:solidFill>
                <a:srgbClr val="6ABFAC"/>
              </a:solidFill>
            </a:endParaRPr>
          </a:p>
        </p:txBody>
      </p:sp>
      <p:sp>
        <p:nvSpPr>
          <p:cNvPr id="6" name="Rectangle 5"/>
          <p:cNvSpPr/>
          <p:nvPr/>
        </p:nvSpPr>
        <p:spPr>
          <a:xfrm>
            <a:off x="-86627" y="1557963"/>
            <a:ext cx="9634649" cy="4811574"/>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Ces stratégies sont mises en œuvre dans chacun de ces domaines d’activité. Elles définissent les manœuvres que l’entreprise doit accomplir afin de se positionner favorablement face a ses concurrents dans un secteur donné. Michael Porter distingue trois stratégies :</a:t>
            </a:r>
          </a:p>
          <a:p>
            <a:pPr marL="1714500" lvl="3" indent="-342900" algn="just"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714500" lvl="3" indent="-342900" algn="just" defTabSz="457200">
              <a:spcBef>
                <a:spcPts val="1000"/>
              </a:spcBef>
              <a:buClr>
                <a:srgbClr val="6ABFAC"/>
              </a:buClr>
              <a:buSzPct val="80000"/>
              <a:buFont typeface="Wingdings 3" charset="2"/>
              <a:buChar char=""/>
            </a:pPr>
            <a:r>
              <a:rPr lang="fr-FR" sz="2000" dirty="0">
                <a:solidFill>
                  <a:schemeClr val="accent1">
                    <a:lumMod val="75000"/>
                  </a:schemeClr>
                </a:solidFill>
              </a:rPr>
              <a:t>La stratégie de différenciation</a:t>
            </a:r>
          </a:p>
          <a:p>
            <a:pPr lvl="2" defTabSz="457200">
              <a:spcBef>
                <a:spcPts val="1000"/>
              </a:spcBef>
              <a:buClr>
                <a:srgbClr val="6ABFAC"/>
              </a:buClr>
              <a:buSzPct val="80000"/>
            </a:pPr>
            <a:endParaRPr lang="fr-FR" sz="2000" dirty="0">
              <a:solidFill>
                <a:srgbClr val="363636">
                  <a:lumMod val="75000"/>
                  <a:lumOff val="25000"/>
                </a:srgb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1">
                    <a:lumMod val="75000"/>
                  </a:schemeClr>
                </a:solidFill>
              </a:rPr>
              <a:t>La stratégie de domination par les coûts </a:t>
            </a:r>
          </a:p>
          <a:p>
            <a:pPr lvl="3" defTabSz="457200">
              <a:spcBef>
                <a:spcPts val="1000"/>
              </a:spcBef>
              <a:buClr>
                <a:srgbClr val="6ABFAC"/>
              </a:buClr>
              <a:buSzPct val="80000"/>
            </a:pPr>
            <a:endParaRPr lang="fr-FR" sz="2000" dirty="0">
              <a:solidFill>
                <a:schemeClr val="accent5">
                  <a:lumMod val="50000"/>
                </a:scheme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1">
                    <a:lumMod val="75000"/>
                  </a:schemeClr>
                </a:solidFill>
              </a:rPr>
              <a:t>La stratégie de concentration</a:t>
            </a:r>
          </a:p>
          <a:p>
            <a:pPr marL="1257300" lvl="2" indent="-342900" defTabSz="457200">
              <a:spcBef>
                <a:spcPts val="1000"/>
              </a:spcBef>
              <a:buClr>
                <a:srgbClr val="6ABFAC"/>
              </a:buClr>
              <a:buSzPct val="80000"/>
              <a:buFont typeface="Wingdings 3" charset="2"/>
              <a:buChar char=""/>
            </a:pPr>
            <a:endParaRPr lang="fr-FR" sz="2000" dirty="0">
              <a:solidFill>
                <a:srgbClr val="363636">
                  <a:lumMod val="75000"/>
                  <a:lumOff val="25000"/>
                </a:srgbClr>
              </a:solidFill>
            </a:endParaRPr>
          </a:p>
          <a:p>
            <a:pPr lvl="2" defTabSz="457200">
              <a:spcBef>
                <a:spcPts val="1000"/>
              </a:spcBef>
              <a:buClr>
                <a:srgbClr val="6ABFAC"/>
              </a:buClr>
              <a:buSzPct val="80000"/>
            </a:pPr>
            <a:endParaRPr lang="fr-FR" sz="2000" b="1" dirty="0">
              <a:solidFill>
                <a:srgbClr val="363636">
                  <a:lumMod val="75000"/>
                  <a:lumOff val="25000"/>
                </a:srgbClr>
              </a:solidFill>
            </a:endParaRPr>
          </a:p>
        </p:txBody>
      </p:sp>
    </p:spTree>
    <p:extLst>
      <p:ext uri="{BB962C8B-B14F-4D97-AF65-F5344CB8AC3E}">
        <p14:creationId xmlns:p14="http://schemas.microsoft.com/office/powerpoint/2010/main" val="1208788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08726E44-EAA5-41AA-B991-685284028021}"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54</a:t>
            </a:fld>
            <a:endParaRPr lang="en-US" dirty="0">
              <a:solidFill>
                <a:srgbClr val="6ABFAC"/>
              </a:solidFill>
            </a:endParaRPr>
          </a:p>
        </p:txBody>
      </p:sp>
      <p:sp>
        <p:nvSpPr>
          <p:cNvPr id="6" name="Titre 5"/>
          <p:cNvSpPr>
            <a:spLocks noGrp="1"/>
          </p:cNvSpPr>
          <p:nvPr>
            <p:ph type="title"/>
          </p:nvPr>
        </p:nvSpPr>
        <p:spPr>
          <a:xfrm>
            <a:off x="628195" y="354785"/>
            <a:ext cx="8596668" cy="1320800"/>
          </a:xfrm>
        </p:spPr>
        <p:txBody>
          <a:bodyPr/>
          <a:lstStyle/>
          <a:p>
            <a:r>
              <a:rPr lang="fr-FR" cap="all" dirty="0"/>
              <a:t>La Stratégie de différenciation</a:t>
            </a:r>
          </a:p>
        </p:txBody>
      </p:sp>
      <p:sp>
        <p:nvSpPr>
          <p:cNvPr id="2" name="Rectangle 1"/>
          <p:cNvSpPr/>
          <p:nvPr/>
        </p:nvSpPr>
        <p:spPr>
          <a:xfrm>
            <a:off x="0" y="1183382"/>
            <a:ext cx="9339713" cy="5350183"/>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Elle permet de concurrencer les autres entreprises en différenciant ses produits ou services des leurs. Dans ce cas, </a:t>
            </a:r>
            <a:r>
              <a:rPr lang="fr-FR" sz="2000" b="1" dirty="0">
                <a:solidFill>
                  <a:schemeClr val="accent5">
                    <a:lumMod val="50000"/>
                  </a:schemeClr>
                </a:solidFill>
              </a:rPr>
              <a:t>l’entreprise s’intéresse à plusieurs segments du marché et commercialise un produit ou un service qui répond aux préférences et aux besoins particuliers de cette clientèle.</a:t>
            </a:r>
            <a:r>
              <a:rPr lang="fr-FR" sz="2000" dirty="0">
                <a:solidFill>
                  <a:schemeClr val="accent5">
                    <a:lumMod val="50000"/>
                  </a:schemeClr>
                </a:solidFill>
              </a:rPr>
              <a:t> Elle élabore des campagnes de publicité et des programmes de stimulation des ventes axés sur la qualité, l’innovation, services supérieurs, image de marque unique.</a:t>
            </a:r>
          </a:p>
          <a:p>
            <a:pPr lvl="2" defTabSz="457200">
              <a:spcBef>
                <a:spcPts val="1000"/>
              </a:spcBef>
              <a:buClr>
                <a:srgbClr val="6ABFAC"/>
              </a:buClr>
              <a:buSzPct val="80000"/>
            </a:pPr>
            <a:endParaRPr lang="fr-FR" sz="2000" dirty="0">
              <a:solidFill>
                <a:srgbClr val="363636">
                  <a:lumMod val="75000"/>
                  <a:lumOff val="25000"/>
                </a:srgbClr>
              </a:solidFill>
            </a:endParaRPr>
          </a:p>
          <a:p>
            <a:pPr marL="1714500" lvl="3" indent="-342900" defTabSz="457200">
              <a:spcBef>
                <a:spcPts val="1000"/>
              </a:spcBef>
              <a:buClr>
                <a:srgbClr val="6ABFAC"/>
              </a:buClr>
              <a:buSzPct val="80000"/>
              <a:buFont typeface="Wingdings 3" charset="2"/>
              <a:buChar char=""/>
            </a:pPr>
            <a:r>
              <a:rPr lang="fr-FR" sz="2000" i="1" dirty="0">
                <a:solidFill>
                  <a:schemeClr val="accent5">
                    <a:lumMod val="50000"/>
                  </a:schemeClr>
                </a:solidFill>
              </a:rPr>
              <a:t>Ralph Loren qui associe à ses vêtements une image, une qualité et un style incontournable,</a:t>
            </a:r>
          </a:p>
          <a:p>
            <a:pPr marL="1714500" lvl="3" indent="-342900" defTabSz="457200">
              <a:spcBef>
                <a:spcPts val="1000"/>
              </a:spcBef>
              <a:buClr>
                <a:srgbClr val="6ABFAC"/>
              </a:buClr>
              <a:buSzPct val="80000"/>
              <a:buFont typeface="Wingdings 3" charset="2"/>
              <a:buChar char=""/>
            </a:pPr>
            <a:r>
              <a:rPr lang="fr-FR" sz="2000" i="1" dirty="0">
                <a:solidFill>
                  <a:schemeClr val="accent5">
                    <a:lumMod val="50000"/>
                  </a:schemeClr>
                </a:solidFill>
              </a:rPr>
              <a:t>Rolex qui donne à ses montres l’image de prestige et de distinction</a:t>
            </a:r>
          </a:p>
          <a:p>
            <a:pPr marL="1714500" lvl="3" indent="-342900" defTabSz="457200">
              <a:spcBef>
                <a:spcPts val="1000"/>
              </a:spcBef>
              <a:buClr>
                <a:srgbClr val="6ABFAC"/>
              </a:buClr>
              <a:buSzPct val="80000"/>
              <a:buFont typeface="Wingdings 3" charset="2"/>
              <a:buChar char=""/>
            </a:pPr>
            <a:r>
              <a:rPr lang="fr-FR" sz="2000" i="1" dirty="0">
                <a:solidFill>
                  <a:schemeClr val="accent5">
                    <a:lumMod val="50000"/>
                  </a:schemeClr>
                </a:solidFill>
              </a:rPr>
              <a:t>Mercedes-Benz qui insiste sur la conception technique et l’élégance, etc.</a:t>
            </a:r>
            <a:endParaRPr lang="fr-FR" sz="2000" dirty="0">
              <a:solidFill>
                <a:schemeClr val="accent5">
                  <a:lumMod val="50000"/>
                </a:schemeClr>
              </a:solidFill>
            </a:endParaRPr>
          </a:p>
          <a:p>
            <a:pPr lvl="3" defTabSz="457200">
              <a:spcBef>
                <a:spcPts val="1000"/>
              </a:spcBef>
              <a:buClr>
                <a:srgbClr val="6ABFAC"/>
              </a:buClr>
              <a:buSzPct val="80000"/>
            </a:pPr>
            <a:endParaRPr lang="fr-FR" sz="2000" dirty="0">
              <a:solidFill>
                <a:schemeClr val="accent5">
                  <a:lumMod val="50000"/>
                </a:schemeClr>
              </a:solidFill>
            </a:endParaRPr>
          </a:p>
        </p:txBody>
      </p:sp>
    </p:spTree>
    <p:extLst>
      <p:ext uri="{BB962C8B-B14F-4D97-AF65-F5344CB8AC3E}">
        <p14:creationId xmlns:p14="http://schemas.microsoft.com/office/powerpoint/2010/main" val="303222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3C493E05-CFCE-4309-9297-4B70FC6DCCF9}"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55</a:t>
            </a:fld>
            <a:endParaRPr lang="en-US" dirty="0">
              <a:solidFill>
                <a:srgbClr val="6ABFAC"/>
              </a:solidFill>
            </a:endParaRPr>
          </a:p>
        </p:txBody>
      </p:sp>
      <p:sp>
        <p:nvSpPr>
          <p:cNvPr id="6" name="Titre 5"/>
          <p:cNvSpPr>
            <a:spLocks noGrp="1"/>
          </p:cNvSpPr>
          <p:nvPr>
            <p:ph type="title"/>
          </p:nvPr>
        </p:nvSpPr>
        <p:spPr>
          <a:xfrm>
            <a:off x="-32246" y="289714"/>
            <a:ext cx="9717950" cy="1320800"/>
          </a:xfrm>
        </p:spPr>
        <p:txBody>
          <a:bodyPr/>
          <a:lstStyle/>
          <a:p>
            <a:r>
              <a:rPr lang="fr-FR" cap="all" dirty="0"/>
              <a:t>La Stratégie de domination par les coûts</a:t>
            </a:r>
          </a:p>
        </p:txBody>
      </p:sp>
      <p:sp>
        <p:nvSpPr>
          <p:cNvPr id="2" name="Rectangle 1"/>
          <p:cNvSpPr/>
          <p:nvPr/>
        </p:nvSpPr>
        <p:spPr>
          <a:xfrm>
            <a:off x="113306" y="1324008"/>
            <a:ext cx="9791090" cy="3683060"/>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Cette stratégie incite une entreprise à réduire ses coûts pour vendre ses produits ou services à un prix moins élevé que la concurrence. Elle est particulièrement efficace, lorsque les clients attachent de l’importance au prix. Dans ce cas, l’entreprise cherche à s’approvisionner en matières premières au coût le plus bas, à fabriquer ses produits de manière rentable en réalisant des économies d’échelle par exemple.</a:t>
            </a:r>
          </a:p>
          <a:p>
            <a:pPr lvl="2" defTabSz="457200">
              <a:spcBef>
                <a:spcPts val="1000"/>
              </a:spcBef>
              <a:buClr>
                <a:srgbClr val="6ABFAC"/>
              </a:buClr>
              <a:buSzPct val="80000"/>
            </a:pPr>
            <a:endParaRPr lang="fr-FR" sz="2000" dirty="0">
              <a:solidFill>
                <a:srgbClr val="363636">
                  <a:lumMod val="75000"/>
                  <a:lumOff val="25000"/>
                </a:srgbClr>
              </a:solidFill>
            </a:endParaRPr>
          </a:p>
          <a:p>
            <a:pPr marL="1714500" lvl="3" indent="-342900" defTabSz="457200">
              <a:spcBef>
                <a:spcPts val="1000"/>
              </a:spcBef>
              <a:buClr>
                <a:srgbClr val="6ABFAC"/>
              </a:buClr>
              <a:buSzPct val="80000"/>
              <a:buFont typeface="Wingdings 3" charset="2"/>
              <a:buChar char=""/>
            </a:pPr>
            <a:r>
              <a:rPr lang="fr-FR" sz="2000" i="1" dirty="0">
                <a:solidFill>
                  <a:schemeClr val="accent5">
                    <a:lumMod val="50000"/>
                  </a:schemeClr>
                </a:solidFill>
              </a:rPr>
              <a:t>l’entreprise BIC sur le marché des stylos à bille</a:t>
            </a:r>
          </a:p>
          <a:p>
            <a:pPr marL="1714500" lvl="3" indent="-342900" defTabSz="457200">
              <a:spcBef>
                <a:spcPts val="1000"/>
              </a:spcBef>
              <a:buClr>
                <a:srgbClr val="6ABFAC"/>
              </a:buClr>
              <a:buSzPct val="80000"/>
              <a:buFont typeface="Wingdings 3" charset="2"/>
              <a:buChar char=""/>
            </a:pPr>
            <a:r>
              <a:rPr lang="fr-FR" sz="2000" i="1" dirty="0">
                <a:solidFill>
                  <a:schemeClr val="accent5">
                    <a:lumMod val="50000"/>
                  </a:schemeClr>
                </a:solidFill>
              </a:rPr>
              <a:t>Black and </a:t>
            </a:r>
            <a:r>
              <a:rPr lang="fr-FR" sz="2000" i="1" dirty="0" err="1">
                <a:solidFill>
                  <a:schemeClr val="accent5">
                    <a:lumMod val="50000"/>
                  </a:schemeClr>
                </a:solidFill>
              </a:rPr>
              <a:t>Decker</a:t>
            </a:r>
            <a:r>
              <a:rPr lang="fr-FR" sz="2000" i="1" dirty="0">
                <a:solidFill>
                  <a:schemeClr val="accent5">
                    <a:lumMod val="50000"/>
                  </a:schemeClr>
                </a:solidFill>
              </a:rPr>
              <a:t> dans le domaine des outils</a:t>
            </a:r>
          </a:p>
          <a:p>
            <a:pPr marL="1714500" lvl="3" indent="-342900" defTabSz="457200">
              <a:spcBef>
                <a:spcPts val="1000"/>
              </a:spcBef>
              <a:buClr>
                <a:srgbClr val="6ABFAC"/>
              </a:buClr>
              <a:buSzPct val="80000"/>
              <a:buFont typeface="Wingdings 3" charset="2"/>
              <a:buChar char=""/>
            </a:pPr>
            <a:r>
              <a:rPr lang="fr-FR" sz="2000" i="1" dirty="0">
                <a:solidFill>
                  <a:schemeClr val="accent5">
                    <a:lumMod val="50000"/>
                  </a:schemeClr>
                </a:solidFill>
              </a:rPr>
              <a:t>General Electric dans l’industrie des appareils électroménagers, </a:t>
            </a:r>
            <a:r>
              <a:rPr lang="fr-FR" sz="2000" i="1" dirty="0" err="1">
                <a:solidFill>
                  <a:schemeClr val="accent5">
                    <a:lumMod val="50000"/>
                  </a:schemeClr>
                </a:solidFill>
              </a:rPr>
              <a:t>etc</a:t>
            </a:r>
            <a:endParaRPr lang="fr-FR" sz="2000" b="1" dirty="0">
              <a:solidFill>
                <a:schemeClr val="accent5">
                  <a:lumMod val="50000"/>
                </a:schemeClr>
              </a:solidFill>
            </a:endParaRPr>
          </a:p>
        </p:txBody>
      </p:sp>
    </p:spTree>
    <p:extLst>
      <p:ext uri="{BB962C8B-B14F-4D97-AF65-F5344CB8AC3E}">
        <p14:creationId xmlns:p14="http://schemas.microsoft.com/office/powerpoint/2010/main" val="14930085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0D796A1-7FAC-4872-84BE-3E1F0BA9873A}"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56</a:t>
            </a:fld>
            <a:endParaRPr lang="en-US" dirty="0">
              <a:solidFill>
                <a:srgbClr val="6ABFAC"/>
              </a:solidFill>
            </a:endParaRPr>
          </a:p>
        </p:txBody>
      </p:sp>
      <p:sp>
        <p:nvSpPr>
          <p:cNvPr id="6" name="Titre 5"/>
          <p:cNvSpPr>
            <a:spLocks noGrp="1"/>
          </p:cNvSpPr>
          <p:nvPr>
            <p:ph type="title"/>
          </p:nvPr>
        </p:nvSpPr>
        <p:spPr>
          <a:xfrm>
            <a:off x="484829" y="354785"/>
            <a:ext cx="8596668" cy="1320800"/>
          </a:xfrm>
        </p:spPr>
        <p:txBody>
          <a:bodyPr/>
          <a:lstStyle/>
          <a:p>
            <a:r>
              <a:rPr lang="fr-FR" cap="all" dirty="0"/>
              <a:t>La Stratégie de concentration</a:t>
            </a:r>
          </a:p>
        </p:txBody>
      </p:sp>
      <p:sp>
        <p:nvSpPr>
          <p:cNvPr id="2" name="Rectangle 1"/>
          <p:cNvSpPr/>
          <p:nvPr/>
        </p:nvSpPr>
        <p:spPr>
          <a:xfrm>
            <a:off x="-223578" y="1324008"/>
            <a:ext cx="9791090" cy="3426579"/>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Les entreprises qui adoptent une stratégie de concentration s’intéressent aux besoins d’un segment précis du marché. Elle repose sur deux éléments : l’offre de produits ou services qui soient peu coûteux ou différents de ceux de la concurrence. Cette stratégie est adoptée lorsque le segment particulier du marché présente un excellent potentiel de croissance, assez important pour générer des bénéfices.</a:t>
            </a:r>
          </a:p>
          <a:p>
            <a:pPr lvl="2" defTabSz="457200">
              <a:spcBef>
                <a:spcPts val="1000"/>
              </a:spcBef>
              <a:buClr>
                <a:srgbClr val="6ABFAC"/>
              </a:buClr>
              <a:buSzPct val="80000"/>
            </a:pPr>
            <a:endParaRPr lang="fr-FR" sz="2000" dirty="0">
              <a:solidFill>
                <a:srgbClr val="363636">
                  <a:lumMod val="75000"/>
                  <a:lumOff val="25000"/>
                </a:srgbClr>
              </a:solidFill>
            </a:endParaRPr>
          </a:p>
          <a:p>
            <a:pPr marL="1714500" lvl="3" indent="-342900" defTabSz="457200">
              <a:spcBef>
                <a:spcPts val="1000"/>
              </a:spcBef>
              <a:buClr>
                <a:srgbClr val="6ABFAC"/>
              </a:buClr>
              <a:buSzPct val="80000"/>
              <a:buFont typeface="Wingdings 3" charset="2"/>
              <a:buChar char=""/>
            </a:pPr>
            <a:r>
              <a:rPr lang="fr-FR" sz="2000" i="1" dirty="0">
                <a:solidFill>
                  <a:schemeClr val="accent5">
                    <a:lumMod val="50000"/>
                  </a:schemeClr>
                </a:solidFill>
              </a:rPr>
              <a:t>Toyota, Nissan et Honda qui construisent chacune des automobiles de luxe (Lexus, </a:t>
            </a:r>
            <a:r>
              <a:rPr lang="fr-FR" sz="2000" i="1" dirty="0" err="1">
                <a:solidFill>
                  <a:schemeClr val="accent5">
                    <a:lumMod val="50000"/>
                  </a:schemeClr>
                </a:solidFill>
              </a:rPr>
              <a:t>Infinity</a:t>
            </a:r>
            <a:r>
              <a:rPr lang="fr-FR" sz="2000" i="1" dirty="0">
                <a:solidFill>
                  <a:schemeClr val="accent5">
                    <a:lumMod val="50000"/>
                  </a:schemeClr>
                </a:solidFill>
              </a:rPr>
              <a:t> et </a:t>
            </a:r>
            <a:r>
              <a:rPr lang="fr-FR" sz="2000" i="1" dirty="0" err="1">
                <a:solidFill>
                  <a:schemeClr val="accent5">
                    <a:lumMod val="50000"/>
                  </a:schemeClr>
                </a:solidFill>
              </a:rPr>
              <a:t>Acura</a:t>
            </a:r>
            <a:r>
              <a:rPr lang="fr-FR" sz="2000" i="1" dirty="0">
                <a:solidFill>
                  <a:schemeClr val="accent5">
                    <a:lumMod val="50000"/>
                  </a:schemeClr>
                </a:solidFill>
              </a:rPr>
              <a:t>) pour faire concurrence à BMW, Audi et </a:t>
            </a:r>
            <a:r>
              <a:rPr lang="fr-FR" sz="2000" i="1" dirty="0" err="1">
                <a:solidFill>
                  <a:schemeClr val="accent5">
                    <a:lumMod val="50000"/>
                  </a:schemeClr>
                </a:solidFill>
              </a:rPr>
              <a:t>Mercedez-Benz</a:t>
            </a:r>
            <a:r>
              <a:rPr lang="fr-FR" sz="2000" i="1" dirty="0">
                <a:solidFill>
                  <a:schemeClr val="accent5">
                    <a:lumMod val="50000"/>
                  </a:schemeClr>
                </a:solidFill>
              </a:rPr>
              <a:t>.</a:t>
            </a:r>
          </a:p>
        </p:txBody>
      </p:sp>
    </p:spTree>
    <p:extLst>
      <p:ext uri="{BB962C8B-B14F-4D97-AF65-F5344CB8AC3E}">
        <p14:creationId xmlns:p14="http://schemas.microsoft.com/office/powerpoint/2010/main" val="458003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371" y="368968"/>
            <a:ext cx="10102960" cy="1320800"/>
          </a:xfrm>
        </p:spPr>
        <p:txBody>
          <a:bodyPr/>
          <a:lstStyle/>
          <a:p>
            <a:r>
              <a:rPr lang="fr-FR" cap="all" dirty="0"/>
              <a:t>Les Stratégies de groupe ou «</a:t>
            </a:r>
            <a:r>
              <a:rPr lang="fr-FR" cap="all" dirty="0" err="1"/>
              <a:t>corporate</a:t>
            </a:r>
            <a:r>
              <a:rPr lang="fr-FR" cap="all" dirty="0"/>
              <a:t>»</a:t>
            </a:r>
          </a:p>
        </p:txBody>
      </p:sp>
      <p:sp>
        <p:nvSpPr>
          <p:cNvPr id="3" name="Espace réservé de la date 2"/>
          <p:cNvSpPr>
            <a:spLocks noGrp="1"/>
          </p:cNvSpPr>
          <p:nvPr>
            <p:ph type="dt" sz="half" idx="10"/>
          </p:nvPr>
        </p:nvSpPr>
        <p:spPr/>
        <p:txBody>
          <a:bodyPr/>
          <a:lstStyle/>
          <a:p>
            <a:fld id="{6E09D397-283F-4277-95AB-98282788B241}"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57</a:t>
            </a:fld>
            <a:endParaRPr lang="en-US" dirty="0">
              <a:solidFill>
                <a:srgbClr val="6ABFAC"/>
              </a:solidFill>
            </a:endParaRPr>
          </a:p>
        </p:txBody>
      </p:sp>
      <p:sp>
        <p:nvSpPr>
          <p:cNvPr id="6" name="Rectangle 5"/>
          <p:cNvSpPr/>
          <p:nvPr/>
        </p:nvSpPr>
        <p:spPr>
          <a:xfrm>
            <a:off x="-115502" y="1379577"/>
            <a:ext cx="9634649" cy="5170646"/>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Elles définissent tous les domaines d’activité actuels et futurs d’une organisation, ainsi que le développement de ses activités. On peut distinguer deux orientations majeures : </a:t>
            </a:r>
          </a:p>
          <a:p>
            <a:pPr marL="1714500" lvl="3" indent="-342900" algn="just"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714500" lvl="3" indent="-342900" algn="just" defTabSz="457200">
              <a:spcBef>
                <a:spcPts val="1000"/>
              </a:spcBef>
              <a:buClr>
                <a:srgbClr val="6ABFAC"/>
              </a:buClr>
              <a:buSzPct val="80000"/>
              <a:buFont typeface="Wingdings 3" charset="2"/>
              <a:buChar char=""/>
            </a:pPr>
            <a:r>
              <a:rPr lang="fr-FR" sz="2000" b="1" i="1" u="sng" dirty="0">
                <a:solidFill>
                  <a:schemeClr val="accent1">
                    <a:lumMod val="75000"/>
                  </a:schemeClr>
                </a:solidFill>
              </a:rPr>
              <a:t>Les stratégies de croissance</a:t>
            </a:r>
            <a:r>
              <a:rPr lang="fr-FR" sz="2000" u="sng" dirty="0">
                <a:solidFill>
                  <a:schemeClr val="accent1">
                    <a:lumMod val="75000"/>
                  </a:schemeClr>
                </a:solidFill>
              </a:rPr>
              <a:t> :</a:t>
            </a:r>
            <a:r>
              <a:rPr lang="fr-FR" sz="2000" dirty="0">
                <a:solidFill>
                  <a:schemeClr val="accent5">
                    <a:lumMod val="50000"/>
                  </a:schemeClr>
                </a:solidFill>
              </a:rPr>
              <a:t> C’est une stratégie dans laquelle l’organisation cherche a élargir le nombre de marchés ou produits a travers le développement de ces activités existantes ou de nouvelles activités.</a:t>
            </a:r>
          </a:p>
          <a:p>
            <a:pPr marL="1714500" lvl="3" indent="-342900" algn="just" defTabSz="457200">
              <a:spcBef>
                <a:spcPts val="1000"/>
              </a:spcBef>
              <a:buClr>
                <a:srgbClr val="6ABFAC"/>
              </a:buClr>
              <a:buSzPct val="80000"/>
              <a:buFont typeface="Wingdings 3" charset="2"/>
              <a:buChar char=""/>
            </a:pPr>
            <a:r>
              <a:rPr lang="fr-FR" sz="2000" b="1" i="1" u="sng" dirty="0">
                <a:solidFill>
                  <a:schemeClr val="accent1">
                    <a:lumMod val="75000"/>
                  </a:schemeClr>
                </a:solidFill>
              </a:rPr>
              <a:t>Les stratégies de renouvellement</a:t>
            </a:r>
            <a:r>
              <a:rPr lang="fr-FR" sz="2000" u="sng" dirty="0">
                <a:solidFill>
                  <a:schemeClr val="accent1">
                    <a:lumMod val="75000"/>
                  </a:schemeClr>
                </a:solidFill>
              </a:rPr>
              <a:t> :</a:t>
            </a:r>
            <a:r>
              <a:rPr lang="fr-FR" sz="2000" dirty="0">
                <a:solidFill>
                  <a:schemeClr val="accent5">
                    <a:lumMod val="50000"/>
                  </a:schemeClr>
                </a:solidFill>
              </a:rPr>
              <a:t> C’est une stratégie avec laquelle l’entreprise cherche a faire face a une perte de performance.</a:t>
            </a:r>
          </a:p>
          <a:p>
            <a:pPr lvl="3" defTabSz="457200">
              <a:spcBef>
                <a:spcPts val="1000"/>
              </a:spcBef>
              <a:buClr>
                <a:srgbClr val="6ABFAC"/>
              </a:buClr>
              <a:buSzPct val="80000"/>
            </a:pPr>
            <a:endParaRPr lang="fr-FR" sz="2000" dirty="0">
              <a:solidFill>
                <a:schemeClr val="accent5">
                  <a:lumMod val="50000"/>
                </a:schemeClr>
              </a:solidFill>
            </a:endParaRPr>
          </a:p>
          <a:p>
            <a:pPr lvl="2" defTabSz="457200">
              <a:spcBef>
                <a:spcPts val="1000"/>
              </a:spcBef>
              <a:buClr>
                <a:srgbClr val="6ABFAC"/>
              </a:buClr>
              <a:buSzPct val="80000"/>
            </a:pPr>
            <a:endParaRPr lang="fr-FR" sz="2000" dirty="0">
              <a:solidFill>
                <a:srgbClr val="363636">
                  <a:lumMod val="75000"/>
                  <a:lumOff val="25000"/>
                </a:srgbClr>
              </a:solidFill>
            </a:endParaRPr>
          </a:p>
          <a:p>
            <a:pPr lvl="2" defTabSz="457200">
              <a:spcBef>
                <a:spcPts val="1000"/>
              </a:spcBef>
              <a:buClr>
                <a:srgbClr val="6ABFAC"/>
              </a:buClr>
              <a:buSzPct val="80000"/>
            </a:pPr>
            <a:endParaRPr lang="fr-FR" sz="2000" b="1" dirty="0">
              <a:solidFill>
                <a:srgbClr val="363636">
                  <a:lumMod val="75000"/>
                  <a:lumOff val="25000"/>
                </a:srgbClr>
              </a:solidFill>
            </a:endParaRPr>
          </a:p>
        </p:txBody>
      </p:sp>
    </p:spTree>
    <p:extLst>
      <p:ext uri="{BB962C8B-B14F-4D97-AF65-F5344CB8AC3E}">
        <p14:creationId xmlns:p14="http://schemas.microsoft.com/office/powerpoint/2010/main" val="140911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2168BFA3-35E7-4CB5-AF63-4E5B8BC2358A}"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58</a:t>
            </a:fld>
            <a:endParaRPr lang="en-US" dirty="0">
              <a:solidFill>
                <a:srgbClr val="6ABFAC"/>
              </a:solidFill>
            </a:endParaRPr>
          </a:p>
        </p:txBody>
      </p:sp>
      <p:sp>
        <p:nvSpPr>
          <p:cNvPr id="6" name="Titre 5"/>
          <p:cNvSpPr>
            <a:spLocks noGrp="1"/>
          </p:cNvSpPr>
          <p:nvPr>
            <p:ph type="title"/>
          </p:nvPr>
        </p:nvSpPr>
        <p:spPr/>
        <p:txBody>
          <a:bodyPr/>
          <a:lstStyle/>
          <a:p>
            <a:r>
              <a:rPr lang="fr-FR" cap="all" dirty="0"/>
              <a:t>Les Stratégies de croissance</a:t>
            </a:r>
          </a:p>
        </p:txBody>
      </p:sp>
      <p:sp>
        <p:nvSpPr>
          <p:cNvPr id="2" name="Rectangle 1"/>
          <p:cNvSpPr/>
          <p:nvPr/>
        </p:nvSpPr>
        <p:spPr>
          <a:xfrm>
            <a:off x="256673" y="1930400"/>
            <a:ext cx="9339713" cy="3016210"/>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000" dirty="0">
                <a:solidFill>
                  <a:schemeClr val="accent5">
                    <a:lumMod val="50000"/>
                  </a:schemeClr>
                </a:solidFill>
              </a:rPr>
              <a:t>La stratégie d’intégration </a:t>
            </a:r>
          </a:p>
          <a:p>
            <a:pPr lvl="2" defTabSz="457200">
              <a:spcBef>
                <a:spcPts val="1000"/>
              </a:spcBef>
              <a:buClr>
                <a:srgbClr val="6ABFAC"/>
              </a:buClr>
              <a:buSzPct val="80000"/>
            </a:pPr>
            <a:endParaRPr lang="fr-FR" sz="2000" dirty="0">
              <a:solidFill>
                <a:schemeClr val="accent5">
                  <a:lumMod val="50000"/>
                </a:schemeClr>
              </a:solidFill>
            </a:endParaRPr>
          </a:p>
          <a:p>
            <a:pPr marL="1257300" lvl="2" indent="-342900" defTabSz="457200">
              <a:spcBef>
                <a:spcPts val="1000"/>
              </a:spcBef>
              <a:buClr>
                <a:srgbClr val="6ABFAC"/>
              </a:buClr>
              <a:buSzPct val="80000"/>
              <a:buFont typeface="Wingdings 3" charset="2"/>
              <a:buChar char=""/>
            </a:pPr>
            <a:r>
              <a:rPr lang="fr-FR" sz="2000" dirty="0">
                <a:solidFill>
                  <a:schemeClr val="accent5">
                    <a:lumMod val="50000"/>
                  </a:schemeClr>
                </a:solidFill>
              </a:rPr>
              <a:t>La stratégie de diversification </a:t>
            </a:r>
          </a:p>
          <a:p>
            <a:pPr lvl="2" defTabSz="457200">
              <a:spcBef>
                <a:spcPts val="1000"/>
              </a:spcBef>
              <a:buClr>
                <a:srgbClr val="6ABFAC"/>
              </a:buClr>
              <a:buSzPct val="80000"/>
            </a:pPr>
            <a:endParaRPr lang="fr-FR" sz="2000" dirty="0">
              <a:solidFill>
                <a:schemeClr val="accent5">
                  <a:lumMod val="50000"/>
                </a:schemeClr>
              </a:solidFill>
            </a:endParaRPr>
          </a:p>
          <a:p>
            <a:pPr marL="1257300" lvl="2" indent="-342900" defTabSz="457200">
              <a:spcBef>
                <a:spcPts val="1000"/>
              </a:spcBef>
              <a:buClr>
                <a:srgbClr val="6ABFAC"/>
              </a:buClr>
              <a:buSzPct val="80000"/>
              <a:buFont typeface="Wingdings 3" charset="2"/>
              <a:buChar char=""/>
            </a:pPr>
            <a:r>
              <a:rPr lang="fr-FR" sz="2000" dirty="0">
                <a:solidFill>
                  <a:schemeClr val="accent5">
                    <a:lumMod val="50000"/>
                  </a:schemeClr>
                </a:solidFill>
              </a:rPr>
              <a:t>La spécialisation </a:t>
            </a:r>
          </a:p>
          <a:p>
            <a:pPr lvl="2" defTabSz="457200">
              <a:spcBef>
                <a:spcPts val="1000"/>
              </a:spcBef>
              <a:buClr>
                <a:srgbClr val="6ABFAC"/>
              </a:buClr>
              <a:buSzPct val="80000"/>
            </a:pPr>
            <a:endParaRPr lang="fr-FR" sz="2000" dirty="0">
              <a:solidFill>
                <a:schemeClr val="accent5">
                  <a:lumMod val="50000"/>
                </a:schemeClr>
              </a:solidFill>
            </a:endParaRPr>
          </a:p>
          <a:p>
            <a:pPr marL="1257300" lvl="2" indent="-342900" defTabSz="457200">
              <a:spcBef>
                <a:spcPts val="1000"/>
              </a:spcBef>
              <a:buClr>
                <a:srgbClr val="6ABFAC"/>
              </a:buClr>
              <a:buSzPct val="80000"/>
              <a:buFont typeface="Wingdings 3" charset="2"/>
              <a:buChar char=""/>
            </a:pPr>
            <a:r>
              <a:rPr lang="fr-FR" sz="2000" dirty="0">
                <a:solidFill>
                  <a:schemeClr val="accent5">
                    <a:lumMod val="50000"/>
                  </a:schemeClr>
                </a:solidFill>
              </a:rPr>
              <a:t>La stratégie de coopération</a:t>
            </a:r>
            <a:r>
              <a:rPr lang="fr-FR" sz="2000" dirty="0"/>
              <a:t> </a:t>
            </a:r>
            <a:endParaRPr lang="fr-FR" sz="2000" dirty="0">
              <a:solidFill>
                <a:srgbClr val="363636">
                  <a:lumMod val="75000"/>
                  <a:lumOff val="25000"/>
                </a:srgbClr>
              </a:solidFill>
            </a:endParaRPr>
          </a:p>
        </p:txBody>
      </p:sp>
    </p:spTree>
    <p:extLst>
      <p:ext uri="{BB962C8B-B14F-4D97-AF65-F5344CB8AC3E}">
        <p14:creationId xmlns:p14="http://schemas.microsoft.com/office/powerpoint/2010/main" val="1786348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65F1514-9D93-4295-A8B8-863F8BEECB78}"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59</a:t>
            </a:fld>
            <a:endParaRPr lang="en-US" dirty="0">
              <a:solidFill>
                <a:srgbClr val="6ABFAC"/>
              </a:solidFill>
            </a:endParaRPr>
          </a:p>
        </p:txBody>
      </p:sp>
      <p:sp>
        <p:nvSpPr>
          <p:cNvPr id="6" name="Titre 5"/>
          <p:cNvSpPr>
            <a:spLocks noGrp="1"/>
          </p:cNvSpPr>
          <p:nvPr>
            <p:ph type="title"/>
          </p:nvPr>
        </p:nvSpPr>
        <p:spPr>
          <a:xfrm>
            <a:off x="542580" y="214964"/>
            <a:ext cx="8596668" cy="1320800"/>
          </a:xfrm>
        </p:spPr>
        <p:txBody>
          <a:bodyPr/>
          <a:lstStyle/>
          <a:p>
            <a:r>
              <a:rPr lang="fr-FR" cap="all" dirty="0"/>
              <a:t>La Stratégie d’intégration</a:t>
            </a:r>
          </a:p>
        </p:txBody>
      </p:sp>
      <p:sp>
        <p:nvSpPr>
          <p:cNvPr id="2" name="Rectangle 1"/>
          <p:cNvSpPr/>
          <p:nvPr/>
        </p:nvSpPr>
        <p:spPr>
          <a:xfrm>
            <a:off x="-202724" y="1170004"/>
            <a:ext cx="10087276" cy="6422271"/>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000" dirty="0">
                <a:solidFill>
                  <a:schemeClr val="accent5">
                    <a:lumMod val="50000"/>
                  </a:schemeClr>
                </a:solidFill>
              </a:rPr>
              <a:t>L’intégration peut être </a:t>
            </a:r>
            <a:r>
              <a:rPr lang="fr-FR" sz="2000" dirty="0">
                <a:solidFill>
                  <a:schemeClr val="accent1">
                    <a:lumMod val="75000"/>
                  </a:schemeClr>
                </a:solidFill>
              </a:rPr>
              <a:t>vers l’amont, vers l’aval ou sur le plan horizontal</a:t>
            </a:r>
          </a:p>
          <a:p>
            <a:pPr marL="1257300" lvl="2" indent="-342900"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257300" lvl="2" indent="-342900" algn="just" defTabSz="457200">
              <a:spcBef>
                <a:spcPts val="1000"/>
              </a:spcBef>
              <a:buClr>
                <a:srgbClr val="6ABFAC"/>
              </a:buClr>
              <a:buSzPct val="80000"/>
              <a:buFont typeface="Wingdings 3" charset="2"/>
              <a:buChar char=""/>
            </a:pPr>
            <a:r>
              <a:rPr lang="fr-FR" sz="2000" dirty="0">
                <a:solidFill>
                  <a:schemeClr val="accent1">
                    <a:lumMod val="75000"/>
                  </a:schemeClr>
                </a:solidFill>
              </a:rPr>
              <a:t>L’intégration vers l’amont </a:t>
            </a:r>
            <a:r>
              <a:rPr lang="fr-FR" sz="2000" dirty="0">
                <a:solidFill>
                  <a:schemeClr val="accent5">
                    <a:lumMod val="50000"/>
                  </a:schemeClr>
                </a:solidFill>
              </a:rPr>
              <a:t>est efficace lorsqu’une entreprise veut gérer son approvisionnement en matières premières. Cette stratégie lui permet de réduire ses coûts dans le cas où il est plus rentable de fabriquer certains biens que de les acheter auprès des fournisseurs et d’éviter par conséquent la dépendance aux fournisseurs.</a:t>
            </a:r>
          </a:p>
          <a:p>
            <a:pPr marL="1257300" lvl="2" indent="-342900" algn="just"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714500" lvl="3"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Cette stratégie est adoptée dans les cas suivants :</a:t>
            </a:r>
          </a:p>
          <a:p>
            <a:pPr marL="2171700" lvl="4" indent="-342900" algn="just" defTabSz="457200">
              <a:spcBef>
                <a:spcPts val="1000"/>
              </a:spcBef>
              <a:buClr>
                <a:srgbClr val="6ABFAC"/>
              </a:buClr>
              <a:buSzPct val="80000"/>
              <a:buFont typeface="Wingdings 3" charset="2"/>
              <a:buChar char=""/>
            </a:pPr>
            <a:r>
              <a:rPr lang="fr-FR" dirty="0">
                <a:solidFill>
                  <a:schemeClr val="accent5">
                    <a:lumMod val="50000"/>
                  </a:schemeClr>
                </a:solidFill>
              </a:rPr>
              <a:t>Les fournisseurs actuels de l’entreprise demandent des prix trop élevés</a:t>
            </a:r>
          </a:p>
          <a:p>
            <a:pPr marL="2171700" lvl="4" indent="-342900" algn="just" defTabSz="457200">
              <a:spcBef>
                <a:spcPts val="1000"/>
              </a:spcBef>
              <a:buClr>
                <a:srgbClr val="6ABFAC"/>
              </a:buClr>
              <a:buSzPct val="80000"/>
              <a:buFont typeface="Wingdings 3" charset="2"/>
              <a:buChar char=""/>
            </a:pPr>
            <a:r>
              <a:rPr lang="fr-FR" dirty="0">
                <a:solidFill>
                  <a:schemeClr val="accent5">
                    <a:lumMod val="50000"/>
                  </a:schemeClr>
                </a:solidFill>
              </a:rPr>
              <a:t>Les fournisseurs ne répondent plus aux exigences de l’entreprise en matière de qualité ou de production</a:t>
            </a:r>
          </a:p>
          <a:p>
            <a:pPr marL="2171700" lvl="4" indent="-342900" algn="just" defTabSz="457200">
              <a:spcBef>
                <a:spcPts val="1000"/>
              </a:spcBef>
              <a:buClr>
                <a:srgbClr val="6ABFAC"/>
              </a:buClr>
              <a:buSzPct val="80000"/>
              <a:buFont typeface="Wingdings 3" charset="2"/>
              <a:buChar char=""/>
            </a:pPr>
            <a:r>
              <a:rPr lang="fr-FR" dirty="0">
                <a:solidFill>
                  <a:schemeClr val="accent5">
                    <a:lumMod val="50000"/>
                  </a:schemeClr>
                </a:solidFill>
              </a:rPr>
              <a:t>Ils fixent une marge bénéficiaire importante</a:t>
            </a:r>
          </a:p>
          <a:p>
            <a:pPr marL="1714500" lvl="3" indent="-342900" algn="just" defTabSz="457200">
              <a:spcBef>
                <a:spcPts val="1000"/>
              </a:spcBef>
              <a:buClr>
                <a:srgbClr val="6ABFAC"/>
              </a:buClr>
              <a:buSzPct val="80000"/>
              <a:buFont typeface="Wingdings 3" charset="2"/>
              <a:buChar char=""/>
            </a:pPr>
            <a:endParaRPr lang="fr-FR" dirty="0"/>
          </a:p>
          <a:p>
            <a:pPr marL="1714500" lvl="3" indent="-342900" algn="just"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lvl="2" defTabSz="457200">
              <a:spcBef>
                <a:spcPts val="1000"/>
              </a:spcBef>
              <a:buClr>
                <a:srgbClr val="6ABFAC"/>
              </a:buClr>
              <a:buSzPct val="80000"/>
            </a:pPr>
            <a:endParaRPr lang="fr-FR" sz="2000" dirty="0">
              <a:solidFill>
                <a:schemeClr val="bg2">
                  <a:lumMod val="50000"/>
                </a:schemeClr>
              </a:solidFill>
            </a:endParaRPr>
          </a:p>
          <a:p>
            <a:pPr lvl="0"/>
            <a:r>
              <a:rPr lang="fr-FR" dirty="0"/>
              <a:t>	</a:t>
            </a:r>
            <a:endParaRPr lang="fr-FR" sz="2000" dirty="0">
              <a:solidFill>
                <a:srgbClr val="363636">
                  <a:lumMod val="75000"/>
                  <a:lumOff val="25000"/>
                </a:srgbClr>
              </a:solidFill>
            </a:endParaRPr>
          </a:p>
        </p:txBody>
      </p:sp>
    </p:spTree>
    <p:extLst>
      <p:ext uri="{BB962C8B-B14F-4D97-AF65-F5344CB8AC3E}">
        <p14:creationId xmlns:p14="http://schemas.microsoft.com/office/powerpoint/2010/main" val="1134295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76A14D1A-E296-4A1F-838E-F170F3C2F9D0}"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6</a:t>
            </a:fld>
            <a:endParaRPr lang="en-US" dirty="0">
              <a:solidFill>
                <a:srgbClr val="6ABFAC"/>
              </a:solidFill>
            </a:endParaRPr>
          </a:p>
        </p:txBody>
      </p:sp>
      <p:sp>
        <p:nvSpPr>
          <p:cNvPr id="6" name="Espace réservé du texte 4"/>
          <p:cNvSpPr txBox="1">
            <a:spLocks/>
          </p:cNvSpPr>
          <p:nvPr/>
        </p:nvSpPr>
        <p:spPr>
          <a:xfrm>
            <a:off x="482283" y="1140791"/>
            <a:ext cx="9089100" cy="2968625"/>
          </a:xfrm>
          <a:prstGeom prst="rect">
            <a:avLst/>
          </a:prstGeom>
        </p:spPr>
        <p:txBody>
          <a:bodyPr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defRPr/>
            </a:pPr>
            <a:endParaRPr lang="fr-FR" dirty="0"/>
          </a:p>
          <a:p>
            <a:pPr marL="890588" lvl="1" indent="-342900">
              <a:buFont typeface="Wingdings" pitchFamily="2" charset="2"/>
              <a:buChar char="q"/>
              <a:defRPr/>
            </a:pPr>
            <a:r>
              <a:rPr lang="fr-FR" sz="2000" i="1" dirty="0"/>
              <a:t>LA VISION :</a:t>
            </a:r>
          </a:p>
          <a:p>
            <a:pPr marL="1165225" lvl="2" indent="-342900">
              <a:buFont typeface="Wingdings" pitchFamily="2" charset="2"/>
              <a:buChar char="q"/>
              <a:defRPr/>
            </a:pPr>
            <a:r>
              <a:rPr lang="fr-FR" sz="1800" i="1" dirty="0"/>
              <a:t>L’organisation telle qu’elle serait si elle était comme je voudrais qu’elle soit.</a:t>
            </a:r>
          </a:p>
          <a:p>
            <a:pPr marL="1165225" lvl="2" indent="-342900">
              <a:buFont typeface="Wingdings" pitchFamily="2" charset="2"/>
              <a:buChar char="q"/>
              <a:defRPr/>
            </a:pPr>
            <a:r>
              <a:rPr lang="fr-FR" sz="1800" i="1" dirty="0"/>
              <a:t>Notre Rêve de l’organisation, notre idéal par rapport à l’organisation, notre finalité supérieure, c’est grand, très grand, ça nous dépasse …</a:t>
            </a:r>
          </a:p>
          <a:p>
            <a:pPr marL="1165225" lvl="2" indent="-342900">
              <a:buFont typeface="Wingdings" pitchFamily="2" charset="2"/>
              <a:buChar char="q"/>
              <a:defRPr/>
            </a:pPr>
            <a:r>
              <a:rPr lang="fr-FR" sz="1800" i="1" dirty="0"/>
              <a:t>C’est ce qui nous booste pour travailler, nous guide, donne un sens à notre vie dans l’organisation, nous touche, nous fait vibrer</a:t>
            </a:r>
          </a:p>
          <a:p>
            <a:pPr marL="1165225" lvl="2" indent="-342900">
              <a:buFont typeface="Wingdings" pitchFamily="2" charset="2"/>
              <a:buChar char="q"/>
              <a:defRPr/>
            </a:pPr>
            <a:r>
              <a:rPr lang="fr-FR" sz="1800" i="1" dirty="0"/>
              <a:t>A chacun ses pourquoi, ses valeurs</a:t>
            </a:r>
          </a:p>
          <a:p>
            <a:pPr marL="1165225" lvl="2" indent="-342900">
              <a:buFont typeface="Wingdings" pitchFamily="2" charset="2"/>
              <a:buChar char="q"/>
              <a:defRPr/>
            </a:pPr>
            <a:r>
              <a:rPr lang="fr-FR" sz="1800" i="1" dirty="0"/>
              <a:t>Exemple : 		Voir l’ESSAI rayonner à l’international </a:t>
            </a:r>
          </a:p>
          <a:p>
            <a:pPr marL="2651125" lvl="6" indent="0">
              <a:buNone/>
              <a:defRPr/>
            </a:pPr>
            <a:r>
              <a:rPr lang="fr-FR" sz="1800" i="1" dirty="0"/>
              <a:t>	Voir le lac de Tunis propre (Bourguiba)</a:t>
            </a:r>
          </a:p>
          <a:p>
            <a:pPr marL="2651125" lvl="6" indent="0">
              <a:buNone/>
              <a:defRPr/>
            </a:pPr>
            <a:endParaRPr lang="fr-FR" i="1" dirty="0"/>
          </a:p>
          <a:p>
            <a:pPr marL="2651125" lvl="6" indent="0">
              <a:buNone/>
              <a:defRPr/>
            </a:pPr>
            <a:r>
              <a:rPr lang="fr-FR" dirty="0"/>
              <a:t>	</a:t>
            </a:r>
          </a:p>
          <a:p>
            <a:pPr>
              <a:defRPr/>
            </a:pPr>
            <a:endParaRPr lang="fr-FR" dirty="0"/>
          </a:p>
          <a:p>
            <a:pPr>
              <a:defRPr/>
            </a:pPr>
            <a:r>
              <a:rPr lang="fr-FR" dirty="0"/>
              <a:t>                          </a:t>
            </a:r>
          </a:p>
        </p:txBody>
      </p:sp>
      <p:sp>
        <p:nvSpPr>
          <p:cNvPr id="8" name="Titre 1"/>
          <p:cNvSpPr txBox="1">
            <a:spLocks/>
          </p:cNvSpPr>
          <p:nvPr/>
        </p:nvSpPr>
        <p:spPr>
          <a:xfrm>
            <a:off x="691005" y="480391"/>
            <a:ext cx="9107583"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800" b="1" dirty="0"/>
              <a:t>La Vision ou la Finalité Supérieure de l’organisation</a:t>
            </a:r>
          </a:p>
        </p:txBody>
      </p:sp>
    </p:spTree>
    <p:extLst>
      <p:ext uri="{BB962C8B-B14F-4D97-AF65-F5344CB8AC3E}">
        <p14:creationId xmlns:p14="http://schemas.microsoft.com/office/powerpoint/2010/main" val="4035912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F9FC75B0-EE22-47EB-8B09-0F0DE1BBD492}"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60</a:t>
            </a:fld>
            <a:endParaRPr lang="en-US" dirty="0">
              <a:solidFill>
                <a:srgbClr val="6ABFAC"/>
              </a:solidFill>
            </a:endParaRPr>
          </a:p>
        </p:txBody>
      </p:sp>
      <p:sp>
        <p:nvSpPr>
          <p:cNvPr id="6" name="Titre 5"/>
          <p:cNvSpPr>
            <a:spLocks noGrp="1"/>
          </p:cNvSpPr>
          <p:nvPr>
            <p:ph type="title"/>
          </p:nvPr>
        </p:nvSpPr>
        <p:spPr>
          <a:xfrm>
            <a:off x="542580" y="214964"/>
            <a:ext cx="8596668" cy="1320800"/>
          </a:xfrm>
        </p:spPr>
        <p:txBody>
          <a:bodyPr/>
          <a:lstStyle/>
          <a:p>
            <a:r>
              <a:rPr lang="fr-FR" cap="all" dirty="0"/>
              <a:t>La Stratégie d’intégration</a:t>
            </a:r>
          </a:p>
        </p:txBody>
      </p:sp>
      <p:sp>
        <p:nvSpPr>
          <p:cNvPr id="2" name="Rectangle 1"/>
          <p:cNvSpPr/>
          <p:nvPr/>
        </p:nvSpPr>
        <p:spPr>
          <a:xfrm>
            <a:off x="-202724" y="1170004"/>
            <a:ext cx="10087276" cy="5545108"/>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000" dirty="0">
                <a:solidFill>
                  <a:schemeClr val="accent5">
                    <a:lumMod val="50000"/>
                  </a:schemeClr>
                </a:solidFill>
              </a:rPr>
              <a:t>L’intégration peut être </a:t>
            </a:r>
            <a:r>
              <a:rPr lang="fr-FR" sz="2000" dirty="0">
                <a:solidFill>
                  <a:schemeClr val="accent1">
                    <a:lumMod val="75000"/>
                  </a:schemeClr>
                </a:solidFill>
              </a:rPr>
              <a:t>vers l’amont, vers l’aval ou sur le plan horizontal</a:t>
            </a:r>
          </a:p>
          <a:p>
            <a:pPr marL="1257300" lvl="2" indent="-342900"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257300" lvl="2" indent="-342900" algn="just" defTabSz="457200">
              <a:spcBef>
                <a:spcPts val="1000"/>
              </a:spcBef>
              <a:buClr>
                <a:srgbClr val="6ABFAC"/>
              </a:buClr>
              <a:buSzPct val="80000"/>
              <a:buFont typeface="Wingdings 3" charset="2"/>
              <a:buChar char=""/>
            </a:pPr>
            <a:r>
              <a:rPr lang="fr-FR" sz="2000" dirty="0">
                <a:solidFill>
                  <a:schemeClr val="accent1">
                    <a:lumMod val="75000"/>
                  </a:schemeClr>
                </a:solidFill>
              </a:rPr>
              <a:t>L’intégration vers l’aval</a:t>
            </a:r>
            <a:r>
              <a:rPr lang="fr-FR" sz="2000" dirty="0"/>
              <a:t> </a:t>
            </a:r>
            <a:r>
              <a:rPr lang="fr-FR" sz="2000" dirty="0">
                <a:solidFill>
                  <a:schemeClr val="accent5">
                    <a:lumMod val="50000"/>
                  </a:schemeClr>
                </a:solidFill>
              </a:rPr>
              <a:t>: a pour objectif de permettre à une entreprise de se rapprocher de ses clients finaux et de contrôler davantage la distribution de ses produits. L’entreprise décide d’établir son propre réseau de vente en gros ou au détail afin de mieux présenter ses produits à ses clients potentiels. </a:t>
            </a:r>
          </a:p>
          <a:p>
            <a:pPr lvl="2" algn="just" defTabSz="457200">
              <a:spcBef>
                <a:spcPts val="1000"/>
              </a:spcBef>
              <a:buClr>
                <a:srgbClr val="6ABFAC"/>
              </a:buClr>
              <a:buSzPct val="80000"/>
            </a:pPr>
            <a:endParaRPr lang="fr-FR" sz="2000" dirty="0"/>
          </a:p>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Cette stratégie est adoptée lorsque les circuits de distribution actuels d’une entreprise s’avèrent trop coûteux, peu fiables et mal adaptés à ses besoins</a:t>
            </a:r>
          </a:p>
          <a:p>
            <a:pPr lvl="3" algn="just" defTabSz="457200">
              <a:spcBef>
                <a:spcPts val="1000"/>
              </a:spcBef>
              <a:buClr>
                <a:srgbClr val="6ABFAC"/>
              </a:buClr>
              <a:buSzPct val="80000"/>
            </a:pPr>
            <a:endParaRPr lang="fr-FR" dirty="0"/>
          </a:p>
          <a:p>
            <a:pPr marL="1714500" lvl="3" indent="-342900" algn="just"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lvl="2" defTabSz="457200">
              <a:spcBef>
                <a:spcPts val="1000"/>
              </a:spcBef>
              <a:buClr>
                <a:srgbClr val="6ABFAC"/>
              </a:buClr>
              <a:buSzPct val="80000"/>
            </a:pPr>
            <a:endParaRPr lang="fr-FR" sz="2000" dirty="0">
              <a:solidFill>
                <a:schemeClr val="bg2">
                  <a:lumMod val="50000"/>
                </a:schemeClr>
              </a:solidFill>
            </a:endParaRPr>
          </a:p>
          <a:p>
            <a:pPr lvl="0"/>
            <a:r>
              <a:rPr lang="fr-FR" dirty="0"/>
              <a:t>	</a:t>
            </a:r>
            <a:endParaRPr lang="fr-FR" sz="2000" dirty="0">
              <a:solidFill>
                <a:srgbClr val="363636">
                  <a:lumMod val="75000"/>
                  <a:lumOff val="25000"/>
                </a:srgbClr>
              </a:solidFill>
            </a:endParaRPr>
          </a:p>
        </p:txBody>
      </p:sp>
    </p:spTree>
    <p:extLst>
      <p:ext uri="{BB962C8B-B14F-4D97-AF65-F5344CB8AC3E}">
        <p14:creationId xmlns:p14="http://schemas.microsoft.com/office/powerpoint/2010/main" val="3706847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72921E5-A196-4783-A841-3DED6188733D}"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61</a:t>
            </a:fld>
            <a:endParaRPr lang="en-US" dirty="0">
              <a:solidFill>
                <a:srgbClr val="6ABFAC"/>
              </a:solidFill>
            </a:endParaRPr>
          </a:p>
        </p:txBody>
      </p:sp>
      <p:sp>
        <p:nvSpPr>
          <p:cNvPr id="6" name="Titre 5"/>
          <p:cNvSpPr>
            <a:spLocks noGrp="1"/>
          </p:cNvSpPr>
          <p:nvPr>
            <p:ph type="title"/>
          </p:nvPr>
        </p:nvSpPr>
        <p:spPr>
          <a:xfrm>
            <a:off x="542580" y="214964"/>
            <a:ext cx="8596668" cy="1320800"/>
          </a:xfrm>
        </p:spPr>
        <p:txBody>
          <a:bodyPr/>
          <a:lstStyle/>
          <a:p>
            <a:r>
              <a:rPr lang="fr-FR" cap="all" dirty="0"/>
              <a:t>La Stratégie d’intégration</a:t>
            </a:r>
          </a:p>
        </p:txBody>
      </p:sp>
      <p:sp>
        <p:nvSpPr>
          <p:cNvPr id="2" name="Rectangle 1"/>
          <p:cNvSpPr/>
          <p:nvPr/>
        </p:nvSpPr>
        <p:spPr>
          <a:xfrm>
            <a:off x="-202724" y="1170004"/>
            <a:ext cx="10087276" cy="6109365"/>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000" dirty="0">
                <a:solidFill>
                  <a:schemeClr val="accent5">
                    <a:lumMod val="50000"/>
                  </a:schemeClr>
                </a:solidFill>
              </a:rPr>
              <a:t>L’intégration peut être </a:t>
            </a:r>
            <a:r>
              <a:rPr lang="fr-FR" sz="2000" dirty="0">
                <a:solidFill>
                  <a:schemeClr val="accent1">
                    <a:lumMod val="75000"/>
                  </a:schemeClr>
                </a:solidFill>
              </a:rPr>
              <a:t>vers l’amont, vers l’aval ou sur le plan horizontal</a:t>
            </a:r>
          </a:p>
          <a:p>
            <a:pPr marL="1257300" lvl="2" indent="-342900"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257300" lvl="2" indent="-342900" algn="just" defTabSz="457200">
              <a:spcBef>
                <a:spcPts val="1000"/>
              </a:spcBef>
              <a:buClr>
                <a:srgbClr val="6ABFAC"/>
              </a:buClr>
              <a:buSzPct val="80000"/>
              <a:buFont typeface="Wingdings 3" charset="2"/>
              <a:buChar char=""/>
            </a:pPr>
            <a:r>
              <a:rPr lang="fr-FR" sz="2000" dirty="0">
                <a:solidFill>
                  <a:schemeClr val="accent1">
                    <a:lumMod val="75000"/>
                  </a:schemeClr>
                </a:solidFill>
              </a:rPr>
              <a:t>L’intégration horizontale </a:t>
            </a:r>
            <a:r>
              <a:rPr lang="fr-FR" sz="2000" dirty="0">
                <a:solidFill>
                  <a:schemeClr val="accent5">
                    <a:lumMod val="50000"/>
                  </a:schemeClr>
                </a:solidFill>
              </a:rPr>
              <a:t>: est utilisée lorsqu’une entreprise procède à l’acquisition de certaines entreprises concurrentes pour étendre son pouvoir sur le marché. </a:t>
            </a:r>
          </a:p>
          <a:p>
            <a:pPr marL="1257300" lvl="2" indent="-342900" algn="just"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714500" lvl="3"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L’entreprise veut ajouter des produits ou services complémentaires à ceux qu’elle offre déjà,</a:t>
            </a:r>
          </a:p>
          <a:p>
            <a:pPr marL="1714500" lvl="3"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L’entreprise fait concurrence à d’autres au sein d’une industrie en expansion</a:t>
            </a:r>
          </a:p>
          <a:p>
            <a:pPr marL="1714500" lvl="3"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Elle souhaite réaliser des économies d’échelle</a:t>
            </a:r>
          </a:p>
          <a:p>
            <a:pPr lvl="3" algn="just" defTabSz="457200">
              <a:spcBef>
                <a:spcPts val="1000"/>
              </a:spcBef>
              <a:buClr>
                <a:srgbClr val="6ABFAC"/>
              </a:buClr>
              <a:buSzPct val="80000"/>
            </a:pPr>
            <a:r>
              <a:rPr lang="fr-FR" sz="2000" dirty="0" err="1">
                <a:solidFill>
                  <a:schemeClr val="accent5">
                    <a:lumMod val="50000"/>
                  </a:schemeClr>
                </a:solidFill>
              </a:rPr>
              <a:t>Exp</a:t>
            </a:r>
            <a:r>
              <a:rPr lang="fr-FR" sz="2000" dirty="0">
                <a:solidFill>
                  <a:schemeClr val="accent5">
                    <a:lumMod val="50000"/>
                  </a:schemeClr>
                </a:solidFill>
              </a:rPr>
              <a:t> : acquisition de Monoprix et de promo gros </a:t>
            </a:r>
            <a:r>
              <a:rPr lang="fr-FR" sz="2000">
                <a:solidFill>
                  <a:schemeClr val="accent5">
                    <a:lumMod val="50000"/>
                  </a:schemeClr>
                </a:solidFill>
              </a:rPr>
              <a:t>par Géant</a:t>
            </a:r>
            <a:endParaRPr lang="fr-FR" sz="2000" dirty="0">
              <a:solidFill>
                <a:schemeClr val="accent5">
                  <a:lumMod val="50000"/>
                </a:schemeClr>
              </a:solidFill>
            </a:endParaRPr>
          </a:p>
          <a:p>
            <a:pPr marL="1714500" lvl="3" indent="-342900" algn="just" defTabSz="457200">
              <a:spcBef>
                <a:spcPts val="1000"/>
              </a:spcBef>
              <a:buClr>
                <a:srgbClr val="6ABFAC"/>
              </a:buClr>
              <a:buSzPct val="80000"/>
              <a:buFont typeface="Wingdings 3" charset="2"/>
              <a:buChar char=""/>
            </a:pPr>
            <a:endParaRPr lang="fr-FR" sz="2000" dirty="0"/>
          </a:p>
          <a:p>
            <a:pPr lvl="1"/>
            <a:r>
              <a:rPr lang="fr-FR" dirty="0"/>
              <a:t>		</a:t>
            </a:r>
            <a:endParaRPr lang="fr-FR" sz="2000" dirty="0">
              <a:solidFill>
                <a:schemeClr val="accent5">
                  <a:lumMod val="50000"/>
                </a:schemeClr>
              </a:solidFill>
            </a:endParaRPr>
          </a:p>
          <a:p>
            <a:pPr lvl="2" defTabSz="457200">
              <a:spcBef>
                <a:spcPts val="1000"/>
              </a:spcBef>
              <a:buClr>
                <a:srgbClr val="6ABFAC"/>
              </a:buClr>
              <a:buSzPct val="80000"/>
            </a:pPr>
            <a:endParaRPr lang="fr-FR" sz="2000" dirty="0">
              <a:solidFill>
                <a:schemeClr val="bg2">
                  <a:lumMod val="50000"/>
                </a:schemeClr>
              </a:solidFill>
            </a:endParaRPr>
          </a:p>
          <a:p>
            <a:pPr lvl="0"/>
            <a:r>
              <a:rPr lang="fr-FR" dirty="0"/>
              <a:t>	</a:t>
            </a:r>
            <a:endParaRPr lang="fr-FR" sz="2000" dirty="0">
              <a:solidFill>
                <a:srgbClr val="363636">
                  <a:lumMod val="75000"/>
                  <a:lumOff val="25000"/>
                </a:srgbClr>
              </a:solidFill>
            </a:endParaRPr>
          </a:p>
        </p:txBody>
      </p:sp>
    </p:spTree>
    <p:extLst>
      <p:ext uri="{BB962C8B-B14F-4D97-AF65-F5344CB8AC3E}">
        <p14:creationId xmlns:p14="http://schemas.microsoft.com/office/powerpoint/2010/main" val="4014845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8F73C6D0-D3F1-4732-8640-245ACFD36B78}"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62</a:t>
            </a:fld>
            <a:endParaRPr lang="en-US" dirty="0">
              <a:solidFill>
                <a:srgbClr val="6ABFAC"/>
              </a:solidFill>
            </a:endParaRPr>
          </a:p>
        </p:txBody>
      </p:sp>
      <p:sp>
        <p:nvSpPr>
          <p:cNvPr id="6" name="Titre 5"/>
          <p:cNvSpPr>
            <a:spLocks noGrp="1"/>
          </p:cNvSpPr>
          <p:nvPr>
            <p:ph type="title"/>
          </p:nvPr>
        </p:nvSpPr>
        <p:spPr/>
        <p:txBody>
          <a:bodyPr/>
          <a:lstStyle/>
          <a:p>
            <a:r>
              <a:rPr lang="fr-FR" dirty="0"/>
              <a:t>LA STRATEGIE DE DIVERSIFICATION</a:t>
            </a:r>
          </a:p>
        </p:txBody>
      </p:sp>
      <p:sp>
        <p:nvSpPr>
          <p:cNvPr id="2" name="Rectangle 1"/>
          <p:cNvSpPr/>
          <p:nvPr/>
        </p:nvSpPr>
        <p:spPr>
          <a:xfrm>
            <a:off x="0" y="1555015"/>
            <a:ext cx="9339713" cy="4247317"/>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000" dirty="0">
                <a:solidFill>
                  <a:schemeClr val="accent5">
                    <a:lumMod val="50000"/>
                  </a:schemeClr>
                </a:solidFill>
              </a:rPr>
              <a:t>Trois types de diversification existent :</a:t>
            </a:r>
          </a:p>
          <a:p>
            <a:pPr lvl="2" defTabSz="457200">
              <a:spcBef>
                <a:spcPts val="1000"/>
              </a:spcBef>
              <a:buClr>
                <a:srgbClr val="6ABFAC"/>
              </a:buClr>
              <a:buSzPct val="80000"/>
            </a:pPr>
            <a:endParaRPr lang="fr-FR" sz="2000" dirty="0">
              <a:solidFill>
                <a:schemeClr val="accent5">
                  <a:lumMod val="50000"/>
                </a:scheme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1">
                    <a:lumMod val="75000"/>
                  </a:schemeClr>
                </a:solidFill>
              </a:rPr>
              <a:t>La diversification de la clientèle</a:t>
            </a:r>
            <a:r>
              <a:rPr lang="fr-FR" sz="2000" dirty="0">
                <a:solidFill>
                  <a:schemeClr val="accent5">
                    <a:lumMod val="50000"/>
                  </a:schemeClr>
                </a:solidFill>
              </a:rPr>
              <a:t> : c'est-à-dire la recherche de nouveaux clients ou de nouveaux marchés pour les produits actuels,</a:t>
            </a:r>
          </a:p>
          <a:p>
            <a:pPr lvl="3" defTabSz="457200">
              <a:spcBef>
                <a:spcPts val="1000"/>
              </a:spcBef>
              <a:buClr>
                <a:srgbClr val="6ABFAC"/>
              </a:buClr>
              <a:buSzPct val="80000"/>
            </a:pPr>
            <a:endParaRPr lang="fr-FR" sz="2000" dirty="0">
              <a:solidFill>
                <a:schemeClr val="accent5">
                  <a:lumMod val="50000"/>
                </a:scheme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1">
                    <a:lumMod val="75000"/>
                  </a:schemeClr>
                </a:solidFill>
              </a:rPr>
              <a:t>La diversification de la production</a:t>
            </a:r>
            <a:r>
              <a:rPr lang="fr-FR" sz="2000" dirty="0">
                <a:solidFill>
                  <a:schemeClr val="accent5">
                    <a:lumMod val="50000"/>
                  </a:schemeClr>
                </a:solidFill>
              </a:rPr>
              <a:t> : c’est la recherche de nouveaux produits pour les marchés actuels,</a:t>
            </a:r>
          </a:p>
          <a:p>
            <a:pPr lvl="3" defTabSz="457200">
              <a:spcBef>
                <a:spcPts val="1000"/>
              </a:spcBef>
              <a:buClr>
                <a:srgbClr val="6ABFAC"/>
              </a:buClr>
              <a:buSzPct val="80000"/>
            </a:pPr>
            <a:endParaRPr lang="fr-FR" sz="2000" dirty="0">
              <a:solidFill>
                <a:schemeClr val="accent5">
                  <a:lumMod val="50000"/>
                </a:scheme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1">
                    <a:lumMod val="75000"/>
                  </a:schemeClr>
                </a:solidFill>
              </a:rPr>
              <a:t>La diversification totale</a:t>
            </a:r>
            <a:r>
              <a:rPr lang="fr-FR" sz="2000" dirty="0">
                <a:solidFill>
                  <a:schemeClr val="accent5">
                    <a:lumMod val="50000"/>
                  </a:schemeClr>
                </a:solidFill>
              </a:rPr>
              <a:t> : c’est la recherche à la fois de nouveaux produits et de nouveaux clients</a:t>
            </a:r>
            <a:endParaRPr lang="fr-FR" sz="2000" dirty="0">
              <a:solidFill>
                <a:srgbClr val="363636">
                  <a:lumMod val="75000"/>
                  <a:lumOff val="25000"/>
                </a:srgbClr>
              </a:solidFill>
            </a:endParaRPr>
          </a:p>
        </p:txBody>
      </p:sp>
    </p:spTree>
    <p:extLst>
      <p:ext uri="{BB962C8B-B14F-4D97-AF65-F5344CB8AC3E}">
        <p14:creationId xmlns:p14="http://schemas.microsoft.com/office/powerpoint/2010/main" val="1760769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9F2EE0F-862F-4968-B3DD-FE1494784B18}"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63</a:t>
            </a:fld>
            <a:endParaRPr lang="en-US" dirty="0">
              <a:solidFill>
                <a:srgbClr val="6ABFAC"/>
              </a:solidFill>
            </a:endParaRPr>
          </a:p>
        </p:txBody>
      </p:sp>
      <p:sp>
        <p:nvSpPr>
          <p:cNvPr id="6" name="Titre 5"/>
          <p:cNvSpPr>
            <a:spLocks noGrp="1"/>
          </p:cNvSpPr>
          <p:nvPr>
            <p:ph type="title"/>
          </p:nvPr>
        </p:nvSpPr>
        <p:spPr/>
        <p:txBody>
          <a:bodyPr/>
          <a:lstStyle/>
          <a:p>
            <a:r>
              <a:rPr lang="fr-FR" dirty="0"/>
              <a:t>LA SPECIALISATION</a:t>
            </a:r>
          </a:p>
        </p:txBody>
      </p:sp>
      <p:sp>
        <p:nvSpPr>
          <p:cNvPr id="2" name="Rectangle 1"/>
          <p:cNvSpPr/>
          <p:nvPr/>
        </p:nvSpPr>
        <p:spPr>
          <a:xfrm>
            <a:off x="256673" y="1930400"/>
            <a:ext cx="9339713" cy="2323713"/>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Elle s’inscrit dans le cadre exclusif d’un domaine d’activité particulier, sur lequel l’entreprise concentre tous ses efforts. </a:t>
            </a:r>
          </a:p>
          <a:p>
            <a:pPr marL="1257300" lvl="2" indent="-342900" defTabSz="457200">
              <a:spcBef>
                <a:spcPts val="1000"/>
              </a:spcBef>
              <a:buClr>
                <a:srgbClr val="6ABFAC"/>
              </a:buClr>
              <a:buSzPct val="80000"/>
              <a:buFont typeface="Wingdings 3" charset="2"/>
              <a:buChar char=""/>
            </a:pPr>
            <a:endParaRPr lang="fr-FR" sz="2000" dirty="0"/>
          </a:p>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Elle se donne pour objectif d’atteindre dans cette activité la meilleure performance et d’en faire un avantage compétitif décisif.</a:t>
            </a:r>
          </a:p>
          <a:p>
            <a:pPr lvl="2" defTabSz="457200">
              <a:spcBef>
                <a:spcPts val="1000"/>
              </a:spcBef>
              <a:buClr>
                <a:srgbClr val="6ABFAC"/>
              </a:buClr>
              <a:buSzPct val="80000"/>
            </a:pPr>
            <a:endParaRPr lang="fr-FR" sz="2000" dirty="0">
              <a:solidFill>
                <a:srgbClr val="363636">
                  <a:lumMod val="75000"/>
                  <a:lumOff val="25000"/>
                </a:srgbClr>
              </a:solidFill>
            </a:endParaRPr>
          </a:p>
        </p:txBody>
      </p:sp>
    </p:spTree>
    <p:extLst>
      <p:ext uri="{BB962C8B-B14F-4D97-AF65-F5344CB8AC3E}">
        <p14:creationId xmlns:p14="http://schemas.microsoft.com/office/powerpoint/2010/main" val="1652229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06E6E4D6-C27D-4BD4-BF6B-6517C97425D6}"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64</a:t>
            </a:fld>
            <a:endParaRPr lang="en-US" dirty="0">
              <a:solidFill>
                <a:srgbClr val="6ABFAC"/>
              </a:solidFill>
            </a:endParaRPr>
          </a:p>
        </p:txBody>
      </p:sp>
      <p:sp>
        <p:nvSpPr>
          <p:cNvPr id="6" name="Titre 5"/>
          <p:cNvSpPr>
            <a:spLocks noGrp="1"/>
          </p:cNvSpPr>
          <p:nvPr>
            <p:ph type="title"/>
          </p:nvPr>
        </p:nvSpPr>
        <p:spPr/>
        <p:txBody>
          <a:bodyPr/>
          <a:lstStyle/>
          <a:p>
            <a:r>
              <a:rPr lang="fr-FR" dirty="0"/>
              <a:t>LA STRATEGIE DE COOPERATION</a:t>
            </a:r>
          </a:p>
        </p:txBody>
      </p:sp>
      <p:sp>
        <p:nvSpPr>
          <p:cNvPr id="2" name="Rectangle 1"/>
          <p:cNvSpPr/>
          <p:nvPr/>
        </p:nvSpPr>
        <p:spPr>
          <a:xfrm>
            <a:off x="256673" y="1930400"/>
            <a:ext cx="9339713" cy="4426853"/>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Elle traduit une association entre deux entreprises qui cherchent à unir leur force au moyen d’un accord de licence, d’une alliance ou d’une entente de collaboration dans le domaine du savoir-faire technique ou de la recherche et du développement. </a:t>
            </a:r>
          </a:p>
          <a:p>
            <a:pPr marL="1257300" lvl="2" indent="-342900" algn="just"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Les deux organisations s’engagent à gérer conjointement leur entreprise. Elles peuvent mettre en commun leur personnel de vente, leurs installations de production, leur expertise en matière de gestion ainsi que leur activité de recherche et développement.</a:t>
            </a:r>
          </a:p>
          <a:p>
            <a:pPr marL="1257300" lvl="2" indent="-342900" defTabSz="457200">
              <a:spcBef>
                <a:spcPts val="1000"/>
              </a:spcBef>
              <a:buClr>
                <a:srgbClr val="6ABFAC"/>
              </a:buClr>
              <a:buSzPct val="80000"/>
              <a:buFont typeface="Wingdings 3" charset="2"/>
              <a:buChar char=""/>
            </a:pPr>
            <a:endParaRPr lang="fr-FR" sz="2000" dirty="0">
              <a:solidFill>
                <a:schemeClr val="bg2">
                  <a:lumMod val="50000"/>
                </a:schemeClr>
              </a:solidFill>
            </a:endParaRPr>
          </a:p>
          <a:p>
            <a:pPr marL="1257300" lvl="2" indent="-342900" defTabSz="457200">
              <a:spcBef>
                <a:spcPts val="1000"/>
              </a:spcBef>
              <a:buClr>
                <a:srgbClr val="6ABFAC"/>
              </a:buClr>
              <a:buSzPct val="80000"/>
              <a:buFont typeface="Wingdings 3" charset="2"/>
              <a:buChar char=""/>
            </a:pPr>
            <a:r>
              <a:rPr lang="fr-FR" sz="2000" dirty="0" err="1">
                <a:solidFill>
                  <a:schemeClr val="bg2">
                    <a:lumMod val="50000"/>
                  </a:schemeClr>
                </a:solidFill>
              </a:rPr>
              <a:t>Exp</a:t>
            </a:r>
            <a:r>
              <a:rPr lang="fr-FR" sz="2000" dirty="0">
                <a:solidFill>
                  <a:schemeClr val="bg2">
                    <a:lumMod val="50000"/>
                  </a:schemeClr>
                </a:solidFill>
              </a:rPr>
              <a:t> : l’entreprise Délice-Danone</a:t>
            </a:r>
          </a:p>
          <a:p>
            <a:pPr lvl="2" defTabSz="457200">
              <a:spcBef>
                <a:spcPts val="1000"/>
              </a:spcBef>
              <a:buClr>
                <a:srgbClr val="6ABFAC"/>
              </a:buClr>
              <a:buSzPct val="80000"/>
            </a:pPr>
            <a:endParaRPr lang="fr-FR" sz="2000" dirty="0">
              <a:solidFill>
                <a:srgbClr val="363636">
                  <a:lumMod val="75000"/>
                  <a:lumOff val="25000"/>
                </a:srgbClr>
              </a:solidFill>
            </a:endParaRPr>
          </a:p>
        </p:txBody>
      </p:sp>
    </p:spTree>
    <p:extLst>
      <p:ext uri="{BB962C8B-B14F-4D97-AF65-F5344CB8AC3E}">
        <p14:creationId xmlns:p14="http://schemas.microsoft.com/office/powerpoint/2010/main" val="3930948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3C3A143-56CA-4B86-B7D6-6797769477CD}"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65</a:t>
            </a:fld>
            <a:endParaRPr lang="en-US" dirty="0">
              <a:solidFill>
                <a:srgbClr val="6ABFAC"/>
              </a:solidFill>
            </a:endParaRPr>
          </a:p>
        </p:txBody>
      </p:sp>
      <p:sp>
        <p:nvSpPr>
          <p:cNvPr id="6" name="Titre 5"/>
          <p:cNvSpPr>
            <a:spLocks noGrp="1"/>
          </p:cNvSpPr>
          <p:nvPr>
            <p:ph type="title"/>
          </p:nvPr>
        </p:nvSpPr>
        <p:spPr/>
        <p:txBody>
          <a:bodyPr/>
          <a:lstStyle/>
          <a:p>
            <a:r>
              <a:rPr lang="fr-FR" cap="all" dirty="0"/>
              <a:t>Les Stratégies de renouvellement</a:t>
            </a:r>
          </a:p>
        </p:txBody>
      </p:sp>
      <p:sp>
        <p:nvSpPr>
          <p:cNvPr id="2" name="Rectangle 1"/>
          <p:cNvSpPr/>
          <p:nvPr/>
        </p:nvSpPr>
        <p:spPr>
          <a:xfrm>
            <a:off x="256673" y="1930400"/>
            <a:ext cx="9339713" cy="2887970"/>
          </a:xfrm>
          <a:prstGeom prst="rect">
            <a:avLst/>
          </a:prstGeom>
        </p:spPr>
        <p:txBody>
          <a:bodyPr wrap="square">
            <a:spAutoFit/>
          </a:bodyPr>
          <a:lstStyle/>
          <a:p>
            <a:pPr marL="1257300" lvl="2" indent="-342900" defTabSz="457200">
              <a:spcBef>
                <a:spcPts val="1000"/>
              </a:spcBef>
              <a:buClr>
                <a:srgbClr val="6ABFAC"/>
              </a:buClr>
              <a:buSzPct val="80000"/>
              <a:buFont typeface="Wingdings 3" charset="2"/>
              <a:buChar char=""/>
            </a:pPr>
            <a:r>
              <a:rPr lang="fr-FR" sz="2000" dirty="0">
                <a:solidFill>
                  <a:schemeClr val="accent5">
                    <a:lumMod val="50000"/>
                  </a:schemeClr>
                </a:solidFill>
              </a:rPr>
              <a:t>Ces sont des stratégies avec lesquelles l’entreprise cherche à faire face à une perte de performance. Nous trouvons :</a:t>
            </a:r>
          </a:p>
          <a:p>
            <a:pPr lvl="2" defTabSz="457200">
              <a:spcBef>
                <a:spcPts val="1000"/>
              </a:spcBef>
              <a:buClr>
                <a:srgbClr val="6ABFAC"/>
              </a:buClr>
              <a:buSzPct val="80000"/>
            </a:pPr>
            <a:r>
              <a:rPr lang="fr-FR" sz="2000" dirty="0">
                <a:solidFill>
                  <a:schemeClr val="accent5">
                    <a:lumMod val="50000"/>
                  </a:schemeClr>
                </a:solidFill>
              </a:rPr>
              <a:t> 	</a:t>
            </a:r>
          </a:p>
          <a:p>
            <a:pPr marL="1714500" lvl="3" indent="-342900" defTabSz="457200">
              <a:spcBef>
                <a:spcPts val="1000"/>
              </a:spcBef>
              <a:buClr>
                <a:srgbClr val="6ABFAC"/>
              </a:buClr>
              <a:buSzPct val="80000"/>
              <a:buFont typeface="Wingdings 3" charset="2"/>
              <a:buChar char=""/>
            </a:pPr>
            <a:r>
              <a:rPr lang="fr-FR" sz="2000" dirty="0">
                <a:solidFill>
                  <a:schemeClr val="accent1">
                    <a:lumMod val="75000"/>
                  </a:schemeClr>
                </a:solidFill>
              </a:rPr>
              <a:t>La stratégie de retrait</a:t>
            </a:r>
          </a:p>
          <a:p>
            <a:pPr lvl="2" defTabSz="457200">
              <a:spcBef>
                <a:spcPts val="1000"/>
              </a:spcBef>
              <a:buClr>
                <a:srgbClr val="6ABFAC"/>
              </a:buClr>
              <a:buSzPct val="80000"/>
            </a:pPr>
            <a:endParaRPr lang="fr-FR" sz="2000" dirty="0">
              <a:solidFill>
                <a:schemeClr val="accent5">
                  <a:lumMod val="50000"/>
                </a:schemeClr>
              </a:solidFill>
            </a:endParaRPr>
          </a:p>
          <a:p>
            <a:pPr marL="1714500" lvl="3" indent="-342900" defTabSz="457200">
              <a:spcBef>
                <a:spcPts val="1000"/>
              </a:spcBef>
              <a:buClr>
                <a:srgbClr val="6ABFAC"/>
              </a:buClr>
              <a:buSzPct val="80000"/>
              <a:buFont typeface="Wingdings 3" charset="2"/>
              <a:buChar char=""/>
            </a:pPr>
            <a:r>
              <a:rPr lang="fr-FR" sz="2000" dirty="0">
                <a:solidFill>
                  <a:schemeClr val="accent1">
                    <a:lumMod val="75000"/>
                  </a:schemeClr>
                </a:solidFill>
              </a:rPr>
              <a:t>La restructuration de portefeuille</a:t>
            </a:r>
          </a:p>
          <a:p>
            <a:pPr lvl="2" defTabSz="457200">
              <a:spcBef>
                <a:spcPts val="1000"/>
              </a:spcBef>
              <a:buClr>
                <a:srgbClr val="6ABFAC"/>
              </a:buClr>
              <a:buSzPct val="80000"/>
            </a:pPr>
            <a:endParaRPr lang="fr-FR" sz="2000" dirty="0">
              <a:solidFill>
                <a:schemeClr val="accent5">
                  <a:lumMod val="50000"/>
                </a:schemeClr>
              </a:solidFill>
            </a:endParaRPr>
          </a:p>
        </p:txBody>
      </p:sp>
    </p:spTree>
    <p:extLst>
      <p:ext uri="{BB962C8B-B14F-4D97-AF65-F5344CB8AC3E}">
        <p14:creationId xmlns:p14="http://schemas.microsoft.com/office/powerpoint/2010/main" val="2424615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270A405-BE6F-455B-801C-8489D1D0E61D}"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66</a:t>
            </a:fld>
            <a:endParaRPr lang="en-US" dirty="0">
              <a:solidFill>
                <a:srgbClr val="6ABFAC"/>
              </a:solidFill>
            </a:endParaRPr>
          </a:p>
        </p:txBody>
      </p:sp>
      <p:sp>
        <p:nvSpPr>
          <p:cNvPr id="6" name="Titre 5"/>
          <p:cNvSpPr>
            <a:spLocks noGrp="1"/>
          </p:cNvSpPr>
          <p:nvPr>
            <p:ph type="title"/>
          </p:nvPr>
        </p:nvSpPr>
        <p:spPr/>
        <p:txBody>
          <a:bodyPr/>
          <a:lstStyle/>
          <a:p>
            <a:r>
              <a:rPr lang="fr-FR" dirty="0"/>
              <a:t>LA STRATEGIE DE RETRAIT</a:t>
            </a:r>
          </a:p>
        </p:txBody>
      </p:sp>
      <p:sp>
        <p:nvSpPr>
          <p:cNvPr id="2" name="Rectangle 1"/>
          <p:cNvSpPr/>
          <p:nvPr/>
        </p:nvSpPr>
        <p:spPr>
          <a:xfrm>
            <a:off x="179671" y="1737895"/>
            <a:ext cx="9339713" cy="3067506"/>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Elle n’est pas axée sur la croissance comme les autres stratégies. </a:t>
            </a:r>
          </a:p>
          <a:p>
            <a:pPr marL="1257300" lvl="2" indent="-342900" algn="just"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En effet, une entreprise peut décider de réduire ses activités, liquider une partie de ses actifs ou se retirer de certains domaines pour accroître sa productivité. </a:t>
            </a:r>
          </a:p>
          <a:p>
            <a:pPr marL="1257300" lvl="2" indent="-342900" algn="just"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Elle peut choisir d’être moins diversifiée et concentrer plus efficacement ses efforts dans un nombre restreint de secteurs. </a:t>
            </a:r>
          </a:p>
        </p:txBody>
      </p:sp>
    </p:spTree>
    <p:extLst>
      <p:ext uri="{BB962C8B-B14F-4D97-AF65-F5344CB8AC3E}">
        <p14:creationId xmlns:p14="http://schemas.microsoft.com/office/powerpoint/2010/main" val="259004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306C2B89-BF02-472D-B38A-FD0A0E32EFA1}"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67</a:t>
            </a:fld>
            <a:endParaRPr lang="en-US" dirty="0">
              <a:solidFill>
                <a:srgbClr val="6ABFAC"/>
              </a:solidFill>
            </a:endParaRPr>
          </a:p>
        </p:txBody>
      </p:sp>
      <p:sp>
        <p:nvSpPr>
          <p:cNvPr id="6" name="Titre 5"/>
          <p:cNvSpPr>
            <a:spLocks noGrp="1"/>
          </p:cNvSpPr>
          <p:nvPr>
            <p:ph type="title"/>
          </p:nvPr>
        </p:nvSpPr>
        <p:spPr/>
        <p:txBody>
          <a:bodyPr/>
          <a:lstStyle/>
          <a:p>
            <a:r>
              <a:rPr lang="fr-FR" dirty="0"/>
              <a:t>LA RESTRUCTURATION DE PORTEFEUILLE</a:t>
            </a:r>
          </a:p>
        </p:txBody>
      </p:sp>
      <p:sp>
        <p:nvSpPr>
          <p:cNvPr id="2" name="Rectangle 1"/>
          <p:cNvSpPr/>
          <p:nvPr/>
        </p:nvSpPr>
        <p:spPr>
          <a:xfrm>
            <a:off x="256673" y="1930400"/>
            <a:ext cx="9339713" cy="3118803"/>
          </a:xfrm>
          <a:prstGeom prst="rect">
            <a:avLst/>
          </a:prstGeom>
        </p:spPr>
        <p:txBody>
          <a:bodyPr wrap="square">
            <a:spAutoFit/>
          </a:bodyPr>
          <a:lstStyle/>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Elle fait intervenir une réorganisation de tous les domaines d’activité ans lesquels les dirigeants d’une entreprise souhaitent évoluer. </a:t>
            </a:r>
          </a:p>
          <a:p>
            <a:pPr marL="1257300" lvl="2" indent="-342900" algn="just" defTabSz="457200">
              <a:spcBef>
                <a:spcPts val="1000"/>
              </a:spcBef>
              <a:buClr>
                <a:srgbClr val="6ABFAC"/>
              </a:buClr>
              <a:buSzPct val="80000"/>
              <a:buFont typeface="Wingdings 3" charset="2"/>
              <a:buChar char=""/>
            </a:pPr>
            <a:endParaRPr lang="fr-FR" sz="2000" dirty="0">
              <a:solidFill>
                <a:schemeClr val="accent5">
                  <a:lumMod val="50000"/>
                </a:schemeClr>
              </a:solidFill>
            </a:endParaRPr>
          </a:p>
          <a:p>
            <a:pPr marL="1257300" lvl="2" indent="-342900" algn="just" defTabSz="457200">
              <a:spcBef>
                <a:spcPts val="1000"/>
              </a:spcBef>
              <a:buClr>
                <a:srgbClr val="6ABFAC"/>
              </a:buClr>
              <a:buSzPct val="80000"/>
              <a:buFont typeface="Wingdings 3" charset="2"/>
              <a:buChar char=""/>
            </a:pPr>
            <a:r>
              <a:rPr lang="fr-FR" sz="2000" dirty="0">
                <a:solidFill>
                  <a:schemeClr val="accent5">
                    <a:lumMod val="50000"/>
                  </a:schemeClr>
                </a:solidFill>
              </a:rPr>
              <a:t>Cette stratégie peut être adoptée par la direction d’une entreprise lorsque les résultats à long terme de l’ensemble de cette dernière sont peu satisfaisants car plusieurs entreprises qui la composent ne prennent plus d’expansion, coûtent trop cher et n’apportent plus la synergie nécessaire</a:t>
            </a:r>
          </a:p>
        </p:txBody>
      </p:sp>
    </p:spTree>
    <p:extLst>
      <p:ext uri="{BB962C8B-B14F-4D97-AF65-F5344CB8AC3E}">
        <p14:creationId xmlns:p14="http://schemas.microsoft.com/office/powerpoint/2010/main" val="335231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609600"/>
            <a:ext cx="8993440" cy="1320800"/>
          </a:xfrm>
        </p:spPr>
        <p:txBody>
          <a:bodyPr>
            <a:normAutofit/>
          </a:bodyPr>
          <a:lstStyle/>
          <a:p>
            <a:r>
              <a:rPr lang="fr-FR" sz="2800" b="1" dirty="0"/>
              <a:t>La Mission où sa raison d’être dans l’organisation</a:t>
            </a:r>
          </a:p>
        </p:txBody>
      </p:sp>
      <p:sp>
        <p:nvSpPr>
          <p:cNvPr id="4" name="Espace réservé de la date 3"/>
          <p:cNvSpPr>
            <a:spLocks noGrp="1"/>
          </p:cNvSpPr>
          <p:nvPr>
            <p:ph type="dt" sz="half" idx="10"/>
          </p:nvPr>
        </p:nvSpPr>
        <p:spPr/>
        <p:txBody>
          <a:bodyPr/>
          <a:lstStyle/>
          <a:p>
            <a:fld id="{3A6C2D66-653F-4EDA-9D9D-2C3BD9B18C0E}" type="datetime1">
              <a:rPr lang="fr-FR" smtClean="0">
                <a:solidFill>
                  <a:srgbClr val="363636">
                    <a:tint val="75000"/>
                  </a:srgbClr>
                </a:solidFill>
              </a:rPr>
              <a:t>12/10/2020</a:t>
            </a:fld>
            <a:endParaRPr lang="en-US" dirty="0">
              <a:solidFill>
                <a:srgbClr val="363636">
                  <a:tint val="75000"/>
                </a:srgbClr>
              </a:solidFill>
            </a:endParaRPr>
          </a:p>
        </p:txBody>
      </p:sp>
      <p:sp>
        <p:nvSpPr>
          <p:cNvPr id="5" name="Espace réservé du pied de page 4"/>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8" name="Espace réservé du texte 4"/>
          <p:cNvSpPr txBox="1">
            <a:spLocks/>
          </p:cNvSpPr>
          <p:nvPr/>
        </p:nvSpPr>
        <p:spPr>
          <a:xfrm>
            <a:off x="581278" y="1017255"/>
            <a:ext cx="8569325" cy="296862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defRPr/>
            </a:pPr>
            <a:endParaRPr lang="fr-FR" dirty="0"/>
          </a:p>
          <a:p>
            <a:pPr marL="890588" lvl="1" indent="-342900">
              <a:buFont typeface="Wingdings" pitchFamily="2" charset="2"/>
              <a:buChar char="q"/>
              <a:defRPr/>
            </a:pPr>
            <a:r>
              <a:rPr lang="fr-FR" sz="2000" i="1" dirty="0"/>
              <a:t>Le Projet ou Mission de vie dans l’organisation :</a:t>
            </a:r>
          </a:p>
          <a:p>
            <a:pPr lvl="1" indent="0">
              <a:defRPr/>
            </a:pPr>
            <a:endParaRPr lang="fr-FR" sz="2000" i="1" dirty="0"/>
          </a:p>
          <a:p>
            <a:pPr lvl="1" indent="0">
              <a:defRPr/>
            </a:pPr>
            <a:r>
              <a:rPr lang="fr-FR" sz="2000" i="1" dirty="0"/>
              <a:t>Ce que je me suis assigné(e) comme rôle pour aller vers l’accomplissement de cette vision de l’organisation/ cette finalité supérieure.</a:t>
            </a:r>
          </a:p>
          <a:p>
            <a:pPr lvl="1" indent="0">
              <a:defRPr/>
            </a:pPr>
            <a:endParaRPr lang="fr-FR" sz="2000" i="1" dirty="0"/>
          </a:p>
          <a:p>
            <a:pPr lvl="1" indent="0">
              <a:defRPr/>
            </a:pPr>
            <a:r>
              <a:rPr lang="fr-FR" sz="2000" i="1" dirty="0"/>
              <a:t>Nous pouvons orienter l’énoncé de la mission vers le produit ou vers les personnes : (</a:t>
            </a:r>
            <a:r>
              <a:rPr lang="fr-FR" sz="2000" i="1" dirty="0" err="1"/>
              <a:t>exp</a:t>
            </a:r>
            <a:r>
              <a:rPr lang="fr-FR" sz="2000" i="1" dirty="0"/>
              <a:t> de DISNEY , l’ESSAI…)</a:t>
            </a:r>
          </a:p>
          <a:p>
            <a:pPr lvl="2" indent="0">
              <a:defRPr/>
            </a:pPr>
            <a:r>
              <a:rPr lang="fr-FR" sz="1800" i="1" dirty="0"/>
              <a:t> Nous gérons des parcs d’attraction</a:t>
            </a:r>
          </a:p>
          <a:p>
            <a:pPr lvl="2" indent="0">
              <a:defRPr/>
            </a:pPr>
            <a:r>
              <a:rPr lang="fr-FR" sz="1800" i="1" dirty="0"/>
              <a:t> Nous créons un endroit pour rendre les gens heureux</a:t>
            </a:r>
          </a:p>
          <a:p>
            <a:pPr lvl="1" indent="0">
              <a:buNone/>
              <a:defRPr/>
            </a:pPr>
            <a:endParaRPr lang="fr-FR" sz="2000" i="1" dirty="0"/>
          </a:p>
          <a:p>
            <a:pPr lvl="5" indent="0">
              <a:buFont typeface="Wingdings 3" charset="2"/>
              <a:buNone/>
              <a:defRPr/>
            </a:pPr>
            <a:endParaRPr lang="fr-FR" dirty="0"/>
          </a:p>
          <a:p>
            <a:pPr>
              <a:defRPr/>
            </a:pPr>
            <a:endParaRPr lang="fr-FR" dirty="0"/>
          </a:p>
          <a:p>
            <a:pPr>
              <a:defRPr/>
            </a:pPr>
            <a:r>
              <a:rPr lang="fr-FR" dirty="0"/>
              <a:t>                          </a:t>
            </a:r>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solidFill>
                  <a:srgbClr val="6ABFAC"/>
                </a:solidFill>
              </a:rPr>
              <a:pPr/>
              <a:t>7</a:t>
            </a:fld>
            <a:endParaRPr lang="en-US" dirty="0">
              <a:solidFill>
                <a:srgbClr val="6ABFAC"/>
              </a:solidFill>
            </a:endParaRPr>
          </a:p>
        </p:txBody>
      </p:sp>
    </p:spTree>
    <p:extLst>
      <p:ext uri="{BB962C8B-B14F-4D97-AF65-F5344CB8AC3E}">
        <p14:creationId xmlns:p14="http://schemas.microsoft.com/office/powerpoint/2010/main" val="29521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7D8813B8-7948-43AF-BA0B-B6F27B70FE91}"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8</a:t>
            </a:fld>
            <a:endParaRPr lang="en-US" dirty="0">
              <a:solidFill>
                <a:srgbClr val="6ABFAC"/>
              </a:solidFill>
            </a:endParaRPr>
          </a:p>
        </p:txBody>
      </p:sp>
      <p:sp>
        <p:nvSpPr>
          <p:cNvPr id="6" name="Titre 1"/>
          <p:cNvSpPr>
            <a:spLocks noGrp="1"/>
          </p:cNvSpPr>
          <p:nvPr>
            <p:ph type="title"/>
          </p:nvPr>
        </p:nvSpPr>
        <p:spPr/>
        <p:txBody>
          <a:bodyPr/>
          <a:lstStyle/>
          <a:p>
            <a:r>
              <a:rPr lang="fr-FR" dirty="0"/>
              <a:t>Les Objectifs de l’Organisation</a:t>
            </a:r>
          </a:p>
        </p:txBody>
      </p:sp>
      <p:sp>
        <p:nvSpPr>
          <p:cNvPr id="8" name="Rectangle 7"/>
          <p:cNvSpPr/>
          <p:nvPr/>
        </p:nvSpPr>
        <p:spPr>
          <a:xfrm>
            <a:off x="469716" y="1055757"/>
            <a:ext cx="9449536" cy="3908762"/>
          </a:xfrm>
          <a:prstGeom prst="rect">
            <a:avLst/>
          </a:prstGeom>
        </p:spPr>
        <p:txBody>
          <a:bodyPr wrap="square">
            <a:spAutoFit/>
          </a:bodyPr>
          <a:lstStyle/>
          <a:p>
            <a:pPr algn="just">
              <a:spcAft>
                <a:spcPts val="0"/>
              </a:spcAft>
              <a:tabLst>
                <a:tab pos="3648075" algn="l"/>
              </a:tabLst>
            </a:pPr>
            <a:endParaRPr lang="fr-FR" dirty="0">
              <a:effectLst/>
              <a:latin typeface="+mj-lt"/>
              <a:ea typeface="Times New Roman" panose="02020603050405020304" pitchFamily="18" charset="0"/>
            </a:endParaRPr>
          </a:p>
          <a:p>
            <a:pPr algn="just">
              <a:spcAft>
                <a:spcPts val="0"/>
              </a:spcAft>
              <a:tabLst>
                <a:tab pos="3648075" algn="l"/>
              </a:tabLst>
            </a:pPr>
            <a:r>
              <a:rPr lang="fr-FR" sz="3200" dirty="0">
                <a:solidFill>
                  <a:schemeClr val="accent1">
                    <a:lumMod val="75000"/>
                  </a:schemeClr>
                </a:solidFill>
                <a:effectLst/>
                <a:latin typeface="+mj-lt"/>
                <a:ea typeface="Times New Roman" panose="02020603050405020304" pitchFamily="18" charset="0"/>
                <a:sym typeface="Wingdings" panose="05000000000000000000" pitchFamily="2" charset="2"/>
              </a:rPr>
              <a:t></a:t>
            </a:r>
            <a:r>
              <a:rPr lang="fr-FR" dirty="0">
                <a:solidFill>
                  <a:schemeClr val="accent1">
                    <a:lumMod val="75000"/>
                  </a:schemeClr>
                </a:solidFill>
                <a:effectLst/>
                <a:latin typeface="+mj-lt"/>
                <a:ea typeface="Times New Roman" panose="02020603050405020304" pitchFamily="18" charset="0"/>
                <a:sym typeface="Wingdings" panose="05000000000000000000" pitchFamily="2" charset="2"/>
              </a:rPr>
              <a:t> </a:t>
            </a:r>
            <a:r>
              <a:rPr lang="fr-FR" dirty="0">
                <a:solidFill>
                  <a:schemeClr val="bg2">
                    <a:lumMod val="50000"/>
                  </a:schemeClr>
                </a:solidFill>
                <a:effectLst/>
                <a:latin typeface="+mj-lt"/>
                <a:ea typeface="Times New Roman" panose="02020603050405020304" pitchFamily="18" charset="0"/>
              </a:rPr>
              <a:t>Un objectif représente une fin, une orientation à atteindre :</a:t>
            </a:r>
          </a:p>
          <a:p>
            <a:pPr algn="just">
              <a:spcAft>
                <a:spcPts val="0"/>
              </a:spcAft>
              <a:tabLst>
                <a:tab pos="3648075" algn="l"/>
              </a:tabLst>
            </a:pPr>
            <a:endParaRPr lang="fr-FR" dirty="0">
              <a:solidFill>
                <a:schemeClr val="bg2">
                  <a:lumMod val="50000"/>
                </a:schemeClr>
              </a:solidFill>
              <a:effectLst/>
              <a:latin typeface="+mj-lt"/>
              <a:ea typeface="Times New Roman" panose="02020603050405020304" pitchFamily="18" charset="0"/>
            </a:endParaRPr>
          </a:p>
          <a:p>
            <a:pPr marL="800100" lvl="1" indent="-342900" algn="just">
              <a:buFont typeface="Times New Roman" panose="02020603050405020304" pitchFamily="18" charset="0"/>
              <a:buChar char="-"/>
              <a:tabLst>
                <a:tab pos="3648075" algn="l"/>
              </a:tabLst>
            </a:pPr>
            <a:r>
              <a:rPr lang="fr-FR" dirty="0">
                <a:solidFill>
                  <a:schemeClr val="bg2">
                    <a:lumMod val="50000"/>
                  </a:schemeClr>
                </a:solidFill>
                <a:effectLst/>
                <a:latin typeface="+mj-lt"/>
                <a:ea typeface="Times New Roman" panose="02020603050405020304" pitchFamily="18" charset="0"/>
              </a:rPr>
              <a:t>Les objectifs stratégiques : ils émanent de la direction générale et concernent les missions et les objectifs globaux de l’organisation (long terme).</a:t>
            </a:r>
          </a:p>
          <a:p>
            <a:pPr marL="800100" lvl="1" indent="-342900" algn="just">
              <a:buFont typeface="Times New Roman" panose="02020603050405020304" pitchFamily="18" charset="0"/>
              <a:buChar char="-"/>
              <a:tabLst>
                <a:tab pos="3648075" algn="l"/>
              </a:tabLst>
            </a:pPr>
            <a:endParaRPr lang="fr-FR" dirty="0">
              <a:solidFill>
                <a:schemeClr val="bg2">
                  <a:lumMod val="50000"/>
                </a:schemeClr>
              </a:solidFill>
              <a:effectLst/>
              <a:latin typeface="+mj-lt"/>
              <a:ea typeface="Times New Roman" panose="02020603050405020304" pitchFamily="18" charset="0"/>
            </a:endParaRPr>
          </a:p>
          <a:p>
            <a:pPr marL="800100" lvl="1" indent="-342900" algn="just">
              <a:buFont typeface="Times New Roman" panose="02020603050405020304" pitchFamily="18" charset="0"/>
              <a:buChar char="-"/>
              <a:tabLst>
                <a:tab pos="3648075" algn="l"/>
              </a:tabLst>
            </a:pPr>
            <a:r>
              <a:rPr lang="fr-FR" dirty="0">
                <a:solidFill>
                  <a:schemeClr val="bg2">
                    <a:lumMod val="50000"/>
                  </a:schemeClr>
                </a:solidFill>
                <a:effectLst/>
                <a:latin typeface="+mj-lt"/>
                <a:ea typeface="Times New Roman" panose="02020603050405020304" pitchFamily="18" charset="0"/>
              </a:rPr>
              <a:t>Les objectifs tactiques : ils sont élaborés par les cadres intermédiaires. Ils permettent d’atteindre les objectifs stratégiques définis par la direction. Ils sont définis d’une manière plus précise. Généralement, ils concernent le moyen terme.</a:t>
            </a:r>
          </a:p>
          <a:p>
            <a:pPr marL="800100" lvl="1" indent="-342900" algn="just">
              <a:buFont typeface="Times New Roman" panose="02020603050405020304" pitchFamily="18" charset="0"/>
              <a:buChar char="-"/>
              <a:tabLst>
                <a:tab pos="3648075" algn="l"/>
              </a:tabLst>
            </a:pPr>
            <a:endParaRPr lang="fr-FR" dirty="0">
              <a:solidFill>
                <a:schemeClr val="bg2">
                  <a:lumMod val="50000"/>
                </a:schemeClr>
              </a:solidFill>
              <a:effectLst/>
              <a:latin typeface="+mj-lt"/>
              <a:ea typeface="Times New Roman" panose="02020603050405020304" pitchFamily="18" charset="0"/>
            </a:endParaRPr>
          </a:p>
          <a:p>
            <a:pPr marL="800100" lvl="1" indent="-342900" algn="just">
              <a:buFont typeface="Times New Roman" panose="02020603050405020304" pitchFamily="18" charset="0"/>
              <a:buChar char="-"/>
              <a:tabLst>
                <a:tab pos="3648075" algn="l"/>
              </a:tabLst>
            </a:pPr>
            <a:r>
              <a:rPr lang="fr-FR" dirty="0">
                <a:solidFill>
                  <a:schemeClr val="bg2">
                    <a:lumMod val="50000"/>
                  </a:schemeClr>
                </a:solidFill>
                <a:effectLst/>
                <a:latin typeface="+mj-lt"/>
                <a:ea typeface="Times New Roman" panose="02020603050405020304" pitchFamily="18" charset="0"/>
              </a:rPr>
              <a:t>Les objectifs opérationnels : ils sont définis par les opérationnels. Il s’agit d’objectifs très spécifiques et définis en termes quantitatifs (court terme)</a:t>
            </a:r>
            <a:endParaRPr lang="fr-FR" dirty="0">
              <a:solidFill>
                <a:schemeClr val="bg2">
                  <a:lumMod val="50000"/>
                </a:schemeClr>
              </a:solidFill>
              <a:latin typeface="+mj-lt"/>
            </a:endParaRPr>
          </a:p>
        </p:txBody>
      </p:sp>
    </p:spTree>
    <p:extLst>
      <p:ext uri="{BB962C8B-B14F-4D97-AF65-F5344CB8AC3E}">
        <p14:creationId xmlns:p14="http://schemas.microsoft.com/office/powerpoint/2010/main" val="278044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6128" y="417576"/>
            <a:ext cx="8987874" cy="1320800"/>
          </a:xfrm>
        </p:spPr>
        <p:txBody>
          <a:bodyPr/>
          <a:lstStyle/>
          <a:p>
            <a:r>
              <a:rPr lang="fr-FR" dirty="0"/>
              <a:t>Les Objectifs de l’Organisation</a:t>
            </a:r>
          </a:p>
        </p:txBody>
      </p:sp>
      <p:sp>
        <p:nvSpPr>
          <p:cNvPr id="3" name="Espace réservé de la date 2"/>
          <p:cNvSpPr>
            <a:spLocks noGrp="1"/>
          </p:cNvSpPr>
          <p:nvPr>
            <p:ph type="dt" sz="half" idx="10"/>
          </p:nvPr>
        </p:nvSpPr>
        <p:spPr/>
        <p:txBody>
          <a:bodyPr/>
          <a:lstStyle/>
          <a:p>
            <a:fld id="{3FE7676E-5088-43EE-952B-5A881CCDB19E}" type="datetime1">
              <a:rPr lang="fr-FR" smtClean="0">
                <a:solidFill>
                  <a:srgbClr val="363636">
                    <a:tint val="75000"/>
                  </a:srgbClr>
                </a:solidFill>
              </a:rPr>
              <a:t>12/10/2020</a:t>
            </a:fld>
            <a:endParaRPr lang="en-US" dirty="0">
              <a:solidFill>
                <a:srgbClr val="363636">
                  <a:tint val="75000"/>
                </a:srgbClr>
              </a:solidFill>
            </a:endParaRPr>
          </a:p>
        </p:txBody>
      </p:sp>
      <p:sp>
        <p:nvSpPr>
          <p:cNvPr id="4" name="Espace réservé du pied de page 3"/>
          <p:cNvSpPr>
            <a:spLocks noGrp="1"/>
          </p:cNvSpPr>
          <p:nvPr>
            <p:ph type="ftr" sz="quarter" idx="11"/>
          </p:nvPr>
        </p:nvSpPr>
        <p:spPr/>
        <p:txBody>
          <a:bodyPr/>
          <a:lstStyle/>
          <a:p>
            <a:r>
              <a:rPr lang="fr-FR">
                <a:solidFill>
                  <a:srgbClr val="363636">
                    <a:tint val="75000"/>
                  </a:srgbClr>
                </a:solidFill>
              </a:rPr>
              <a:t>Formation destinée aux élèves ingénieurs deuxième année</a:t>
            </a:r>
            <a:endParaRPr lang="en-US" dirty="0">
              <a:solidFill>
                <a:srgbClr val="363636">
                  <a:tint val="75000"/>
                </a:srgb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solidFill>
                  <a:srgbClr val="6ABFAC"/>
                </a:solidFill>
              </a:rPr>
              <a:pPr/>
              <a:t>9</a:t>
            </a:fld>
            <a:endParaRPr lang="en-US" dirty="0">
              <a:solidFill>
                <a:srgbClr val="6ABFAC"/>
              </a:solidFill>
            </a:endParaRPr>
          </a:p>
        </p:txBody>
      </p:sp>
      <p:grpSp>
        <p:nvGrpSpPr>
          <p:cNvPr id="7" name="Group 2"/>
          <p:cNvGrpSpPr>
            <a:grpSpLocks/>
          </p:cNvGrpSpPr>
          <p:nvPr/>
        </p:nvGrpSpPr>
        <p:grpSpPr bwMode="auto">
          <a:xfrm>
            <a:off x="385520" y="1411357"/>
            <a:ext cx="9081522" cy="4383156"/>
            <a:chOff x="960" y="3315"/>
            <a:chExt cx="10411" cy="5025"/>
          </a:xfrm>
        </p:grpSpPr>
        <p:grpSp>
          <p:nvGrpSpPr>
            <p:cNvPr id="8" name="Group 3"/>
            <p:cNvGrpSpPr>
              <a:grpSpLocks/>
            </p:cNvGrpSpPr>
            <p:nvPr/>
          </p:nvGrpSpPr>
          <p:grpSpPr bwMode="auto">
            <a:xfrm>
              <a:off x="960" y="3315"/>
              <a:ext cx="10411" cy="5025"/>
              <a:chOff x="1305" y="3795"/>
              <a:chExt cx="10411" cy="5025"/>
            </a:xfrm>
          </p:grpSpPr>
          <p:sp>
            <p:nvSpPr>
              <p:cNvPr id="10" name="Text Box 4"/>
              <p:cNvSpPr txBox="1">
                <a:spLocks noChangeArrowheads="1"/>
              </p:cNvSpPr>
              <p:nvPr/>
            </p:nvSpPr>
            <p:spPr bwMode="auto">
              <a:xfrm>
                <a:off x="7350" y="4686"/>
                <a:ext cx="2993" cy="423"/>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spAutoFit/>
              </a:bodyPr>
              <a:lstStyle/>
              <a:p>
                <a:pPr>
                  <a:spcAft>
                    <a:spcPts val="0"/>
                  </a:spcAft>
                </a:pPr>
                <a:r>
                  <a:rPr lang="fr-FR" dirty="0">
                    <a:effectLst/>
                    <a:ea typeface="Times New Roman" panose="02020603050405020304" pitchFamily="18" charset="0"/>
                  </a:rPr>
                  <a:t>Objectifs stratégiques</a:t>
                </a:r>
              </a:p>
            </p:txBody>
          </p:sp>
          <p:sp>
            <p:nvSpPr>
              <p:cNvPr id="11" name="Text Box 5"/>
              <p:cNvSpPr txBox="1">
                <a:spLocks noChangeArrowheads="1"/>
              </p:cNvSpPr>
              <p:nvPr/>
            </p:nvSpPr>
            <p:spPr bwMode="auto">
              <a:xfrm>
                <a:off x="8698" y="6206"/>
                <a:ext cx="2636" cy="423"/>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spAutoFit/>
              </a:bodyPr>
              <a:lstStyle/>
              <a:p>
                <a:pPr algn="ctr">
                  <a:spcAft>
                    <a:spcPts val="0"/>
                  </a:spcAft>
                </a:pPr>
                <a:r>
                  <a:rPr lang="fr-FR" dirty="0">
                    <a:effectLst/>
                    <a:latin typeface="+mj-lt"/>
                    <a:ea typeface="Times New Roman" panose="02020603050405020304" pitchFamily="18" charset="0"/>
                  </a:rPr>
                  <a:t>Objectifs tactiques</a:t>
                </a:r>
              </a:p>
            </p:txBody>
          </p:sp>
          <p:sp>
            <p:nvSpPr>
              <p:cNvPr id="12" name="Text Box 6"/>
              <p:cNvSpPr txBox="1">
                <a:spLocks noChangeArrowheads="1"/>
              </p:cNvSpPr>
              <p:nvPr/>
            </p:nvSpPr>
            <p:spPr bwMode="auto">
              <a:xfrm>
                <a:off x="9879" y="7711"/>
                <a:ext cx="1837" cy="7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ctr">
                  <a:spcAft>
                    <a:spcPts val="0"/>
                  </a:spcAft>
                </a:pPr>
                <a:r>
                  <a:rPr lang="fr-FR" dirty="0">
                    <a:effectLst/>
                    <a:ea typeface="Times New Roman" panose="02020603050405020304" pitchFamily="18" charset="0"/>
                  </a:rPr>
                  <a:t>Objectifs opérationnels</a:t>
                </a:r>
              </a:p>
            </p:txBody>
          </p:sp>
          <p:sp>
            <p:nvSpPr>
              <p:cNvPr id="13" name="AutoShape 7"/>
              <p:cNvSpPr>
                <a:spLocks noChangeArrowheads="1"/>
              </p:cNvSpPr>
              <p:nvPr/>
            </p:nvSpPr>
            <p:spPr bwMode="auto">
              <a:xfrm>
                <a:off x="1305" y="3795"/>
                <a:ext cx="8635" cy="5025"/>
              </a:xfrm>
              <a:prstGeom prst="triangle">
                <a:avLst>
                  <a:gd name="adj" fmla="val 50000"/>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FR"/>
              </a:p>
            </p:txBody>
          </p:sp>
          <p:cxnSp>
            <p:nvCxnSpPr>
              <p:cNvPr id="14" name="AutoShape 8"/>
              <p:cNvCxnSpPr>
                <a:cxnSpLocks noChangeShapeType="1"/>
              </p:cNvCxnSpPr>
              <p:nvPr/>
            </p:nvCxnSpPr>
            <p:spPr bwMode="auto">
              <a:xfrm>
                <a:off x="2430" y="7517"/>
                <a:ext cx="6415" cy="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5" name="Text Box 9"/>
              <p:cNvSpPr txBox="1">
                <a:spLocks noChangeArrowheads="1"/>
              </p:cNvSpPr>
              <p:nvPr/>
            </p:nvSpPr>
            <p:spPr bwMode="auto">
              <a:xfrm>
                <a:off x="4662" y="4887"/>
                <a:ext cx="1920" cy="1106"/>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algn="ctr">
                  <a:spcAft>
                    <a:spcPts val="0"/>
                  </a:spcAft>
                </a:pPr>
                <a:r>
                  <a:rPr lang="fr-FR" sz="1600" dirty="0">
                    <a:effectLst/>
                    <a:latin typeface="+mj-lt"/>
                    <a:ea typeface="Times New Roman" panose="02020603050405020304" pitchFamily="18" charset="0"/>
                  </a:rPr>
                  <a:t>Demeurer le leader en augmentant les ventes de 15%</a:t>
                </a:r>
              </a:p>
            </p:txBody>
          </p:sp>
          <p:sp>
            <p:nvSpPr>
              <p:cNvPr id="16" name="Text Box 10"/>
              <p:cNvSpPr txBox="1">
                <a:spLocks noChangeArrowheads="1"/>
              </p:cNvSpPr>
              <p:nvPr/>
            </p:nvSpPr>
            <p:spPr bwMode="auto">
              <a:xfrm>
                <a:off x="3720" y="6354"/>
                <a:ext cx="4141" cy="1037"/>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a:spcAft>
                    <a:spcPts val="0"/>
                  </a:spcAft>
                </a:pPr>
                <a:r>
                  <a:rPr lang="fr-FR" dirty="0">
                    <a:effectLst/>
                    <a:latin typeface="+mj-lt"/>
                    <a:ea typeface="Times New Roman" panose="02020603050405020304" pitchFamily="18" charset="0"/>
                  </a:rPr>
                  <a:t>Réduire les coûts de 2%</a:t>
                </a:r>
              </a:p>
              <a:p>
                <a:pPr>
                  <a:spcAft>
                    <a:spcPts val="0"/>
                  </a:spcAft>
                </a:pPr>
                <a:r>
                  <a:rPr lang="fr-FR" dirty="0">
                    <a:effectLst/>
                    <a:latin typeface="+mj-lt"/>
                    <a:ea typeface="Times New Roman" panose="02020603050405020304" pitchFamily="18" charset="0"/>
                  </a:rPr>
                  <a:t>Ouvrir cinq nouveaux magasins</a:t>
                </a:r>
              </a:p>
            </p:txBody>
          </p:sp>
          <p:sp>
            <p:nvSpPr>
              <p:cNvPr id="17" name="Text Box 11"/>
              <p:cNvSpPr txBox="1">
                <a:spLocks noChangeArrowheads="1"/>
              </p:cNvSpPr>
              <p:nvPr/>
            </p:nvSpPr>
            <p:spPr bwMode="auto">
              <a:xfrm>
                <a:off x="3468" y="7671"/>
                <a:ext cx="4871" cy="1052"/>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a:spcAft>
                    <a:spcPts val="0"/>
                  </a:spcAft>
                </a:pPr>
                <a:r>
                  <a:rPr lang="fr-FR" dirty="0">
                    <a:effectLst/>
                    <a:ea typeface="Times New Roman" panose="02020603050405020304" pitchFamily="18" charset="0"/>
                  </a:rPr>
                  <a:t>Améliorer le rendement du travail Augmenter le nombre de pièces fabriquées par jour de 5%</a:t>
                </a:r>
              </a:p>
            </p:txBody>
          </p:sp>
        </p:grpSp>
        <p:cxnSp>
          <p:nvCxnSpPr>
            <p:cNvPr id="9" name="AutoShape 12"/>
            <p:cNvCxnSpPr>
              <a:cxnSpLocks noChangeShapeType="1"/>
            </p:cNvCxnSpPr>
            <p:nvPr/>
          </p:nvCxnSpPr>
          <p:spPr bwMode="auto">
            <a:xfrm>
              <a:off x="3375" y="5576"/>
              <a:ext cx="3839" cy="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207977239"/>
      </p:ext>
    </p:extLst>
  </p:cSld>
  <p:clrMapOvr>
    <a:masterClrMapping/>
  </p:clrMapOvr>
</p:sld>
</file>

<file path=ppt/theme/theme1.xml><?xml version="1.0" encoding="utf-8"?>
<a:theme xmlns:a="http://schemas.openxmlformats.org/drawingml/2006/main" name="Facette">
  <a:themeElements>
    <a:clrScheme name="Personnalisé 9">
      <a:dk1>
        <a:srgbClr val="363636"/>
      </a:dk1>
      <a:lt1>
        <a:srgbClr val="FFC000"/>
      </a:lt1>
      <a:dk2>
        <a:srgbClr val="6C6C6C"/>
      </a:dk2>
      <a:lt2>
        <a:srgbClr val="D8D8D8"/>
      </a:lt2>
      <a:accent1>
        <a:srgbClr val="6ABFAC"/>
      </a:accent1>
      <a:accent2>
        <a:srgbClr val="429B87"/>
      </a:accent2>
      <a:accent3>
        <a:srgbClr val="FFC000"/>
      </a:accent3>
      <a:accent4>
        <a:srgbClr val="BA9115"/>
      </a:accent4>
      <a:accent5>
        <a:srgbClr val="F2F2F2"/>
      </a:accent5>
      <a:accent6>
        <a:srgbClr val="FFFFFF"/>
      </a:accent6>
      <a:hlink>
        <a:srgbClr val="FFFFFF"/>
      </a:hlink>
      <a:folHlink>
        <a:srgbClr val="FFFFFF"/>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1641</TotalTime>
  <Words>3371</Words>
  <Application>Microsoft Office PowerPoint</Application>
  <PresentationFormat>Grand écran</PresentationFormat>
  <Paragraphs>689</Paragraphs>
  <Slides>67</Slides>
  <Notes>4</Notes>
  <HiddenSlides>0</HiddenSlides>
  <MMClips>1</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67</vt:i4>
      </vt:variant>
    </vt:vector>
  </HeadingPairs>
  <TitlesOfParts>
    <vt:vector size="82" baseType="lpstr">
      <vt:lpstr>MS PGothic</vt:lpstr>
      <vt:lpstr>MS PGothic</vt:lpstr>
      <vt:lpstr>SimSun</vt:lpstr>
      <vt:lpstr>Algerian</vt:lpstr>
      <vt:lpstr>Andalus</vt:lpstr>
      <vt:lpstr>Arial</vt:lpstr>
      <vt:lpstr>Calibri</vt:lpstr>
      <vt:lpstr>Tahoma</vt:lpstr>
      <vt:lpstr>Tempus Sans ITC</vt:lpstr>
      <vt:lpstr>Times New Roman</vt:lpstr>
      <vt:lpstr>Trebuchet MS</vt:lpstr>
      <vt:lpstr>Verdana</vt:lpstr>
      <vt:lpstr>Wingdings</vt:lpstr>
      <vt:lpstr>Wingdings 3</vt:lpstr>
      <vt:lpstr>Facette</vt:lpstr>
      <vt:lpstr> La Planification   Lilia TRABELSI MASMOUDI </vt:lpstr>
      <vt:lpstr>Le Processus de MANAGEMENT </vt:lpstr>
      <vt:lpstr>La PLANIFICATION : Décider dans le présent de ce qu’on doit faire dans le futur</vt:lpstr>
      <vt:lpstr>DEFINITION DE LA PLANIFICATION</vt:lpstr>
      <vt:lpstr>Les Objectifs et les Plans</vt:lpstr>
      <vt:lpstr>Présentation PowerPoint</vt:lpstr>
      <vt:lpstr>La Mission où sa raison d’être dans l’organisation</vt:lpstr>
      <vt:lpstr>Les Objectifs de l’Organisation</vt:lpstr>
      <vt:lpstr>Les Objectifs de l’Organisation</vt:lpstr>
      <vt:lpstr>Les caractéristiques d’un objectif SMART :</vt:lpstr>
      <vt:lpstr>Les Plans</vt:lpstr>
      <vt:lpstr>Les Types de plans</vt:lpstr>
      <vt:lpstr>Les Avantages de la Planification</vt:lpstr>
      <vt:lpstr>Présentation PowerPoint</vt:lpstr>
      <vt:lpstr>Le Processus de Planification :</vt:lpstr>
      <vt:lpstr>L’Analyse SWOT (Strength, Weekness)(Opprtunities, Threats)</vt:lpstr>
      <vt:lpstr>Intérêt de l’analyse SWOT</vt:lpstr>
      <vt:lpstr>Analyse des Opportunités et des Menaces de l’environnement</vt:lpstr>
      <vt:lpstr>Le Macro-Environnement</vt:lpstr>
      <vt:lpstr>L’environnement Politique (Macro-Environnement)</vt:lpstr>
      <vt:lpstr>L’environnement Economique (Macro-Environnement)</vt:lpstr>
      <vt:lpstr>L’environnement Socioculturel (Macro-Environnement)</vt:lpstr>
      <vt:lpstr>L’environnement Technologique (Macro-Environnement)</vt:lpstr>
      <vt:lpstr>L’environnement Ecologique (Macro-Environnement)</vt:lpstr>
      <vt:lpstr>L’environnement Légal (Macro-Environnement)</vt:lpstr>
      <vt:lpstr>Le Macro-environnement : l’analyse PESTEL</vt:lpstr>
      <vt:lpstr>LA GESTION DU TEMPS</vt:lpstr>
      <vt:lpstr>Présentation PowerPoint</vt:lpstr>
      <vt:lpstr>Gérer son temps en tant que manager</vt:lpstr>
      <vt:lpstr>Comprendre sa perception par rapport au temps</vt:lpstr>
      <vt:lpstr>Comprendre sa perception par rapport au temps</vt:lpstr>
      <vt:lpstr>Les besoins fondamentaux du manager</vt:lpstr>
      <vt:lpstr>Comment gérer mes activités</vt:lpstr>
      <vt:lpstr>Apprendre a prioriser La matrice d’eisenhower</vt:lpstr>
      <vt:lpstr>Apprendre a prioriser La matrice d’eisenhower</vt:lpstr>
      <vt:lpstr>Exercice pratique Pratiquer la matrice d’eisenhower</vt:lpstr>
      <vt:lpstr>Présentation PowerPoint</vt:lpstr>
      <vt:lpstr>Les caractéristiques d’un objectif SMART :</vt:lpstr>
      <vt:lpstr>Présentation PowerPoint</vt:lpstr>
      <vt:lpstr>Cinq Clés de la MOTIVATION </vt:lpstr>
      <vt:lpstr>Analyse de l’Environnement de l’entreprise :  les 5 forces de PORTER</vt:lpstr>
      <vt:lpstr>Analyse de l’Environnement de l’entreprise :  les 5 forces de PORTER</vt:lpstr>
      <vt:lpstr>Analyse de la concurrence</vt:lpstr>
      <vt:lpstr>Analyse des produits de substitution</vt:lpstr>
      <vt:lpstr>Analyse des entrants potentiels sur le marché</vt:lpstr>
      <vt:lpstr>Analyse du pouvoir de négociation des Fournisseurs</vt:lpstr>
      <vt:lpstr>Analyse du pouvoir de négociation des Clients</vt:lpstr>
      <vt:lpstr>Présentation PowerPoint</vt:lpstr>
      <vt:lpstr>LES STRATEGIES DE L’ENTREPRISE</vt:lpstr>
      <vt:lpstr>COMMENT ELABORER UNE STRATEGIE</vt:lpstr>
      <vt:lpstr>COMMENT ELABORER UNE STRATEGIE</vt:lpstr>
      <vt:lpstr>LES TYPES DE STRATEGIES</vt:lpstr>
      <vt:lpstr>Les Stratégies Concurrentielles ou « Business » Stratégies</vt:lpstr>
      <vt:lpstr>La Stratégie de différenciation</vt:lpstr>
      <vt:lpstr>La Stratégie de domination par les coûts</vt:lpstr>
      <vt:lpstr>La Stratégie de concentration</vt:lpstr>
      <vt:lpstr>Les Stratégies de groupe ou «corporate»</vt:lpstr>
      <vt:lpstr>Les Stratégies de croissance</vt:lpstr>
      <vt:lpstr>La Stratégie d’intégration</vt:lpstr>
      <vt:lpstr>La Stratégie d’intégration</vt:lpstr>
      <vt:lpstr>La Stratégie d’intégration</vt:lpstr>
      <vt:lpstr>LA STRATEGIE DE DIVERSIFICATION</vt:lpstr>
      <vt:lpstr>LA SPECIALISATION</vt:lpstr>
      <vt:lpstr>LA STRATEGIE DE COOPERATION</vt:lpstr>
      <vt:lpstr>Les Stratégies de renouvellement</vt:lpstr>
      <vt:lpstr>LA STRATEGIE DE RETRAIT</vt:lpstr>
      <vt:lpstr>LA RESTRUCTURATION DE PORTEFEUILLE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MASMOUDI LILIA</dc:creator>
  <cp:lastModifiedBy>asus</cp:lastModifiedBy>
  <cp:revision>219</cp:revision>
  <dcterms:created xsi:type="dcterms:W3CDTF">2017-09-22T10:02:12Z</dcterms:created>
  <dcterms:modified xsi:type="dcterms:W3CDTF">2020-10-12T19:33:21Z</dcterms:modified>
</cp:coreProperties>
</file>